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2" r:id="rId3"/>
    <p:sldMasterId id="2147483684" r:id="rId4"/>
    <p:sldMasterId id="2147483701" r:id="rId5"/>
    <p:sldMasterId id="2147483718" r:id="rId6"/>
  </p:sldMasterIdLst>
  <p:notesMasterIdLst>
    <p:notesMasterId r:id="rId39"/>
  </p:notesMasterIdLst>
  <p:handoutMasterIdLst>
    <p:handoutMasterId r:id="rId40"/>
  </p:handoutMasterIdLst>
  <p:sldIdLst>
    <p:sldId id="371" r:id="rId7"/>
    <p:sldId id="404" r:id="rId8"/>
    <p:sldId id="405" r:id="rId9"/>
    <p:sldId id="341" r:id="rId10"/>
    <p:sldId id="342" r:id="rId11"/>
    <p:sldId id="408" r:id="rId12"/>
    <p:sldId id="362" r:id="rId13"/>
    <p:sldId id="430" r:id="rId14"/>
    <p:sldId id="431" r:id="rId15"/>
    <p:sldId id="357" r:id="rId16"/>
    <p:sldId id="409" r:id="rId17"/>
    <p:sldId id="415" r:id="rId18"/>
    <p:sldId id="416" r:id="rId19"/>
    <p:sldId id="382" r:id="rId20"/>
    <p:sldId id="410" r:id="rId21"/>
    <p:sldId id="412" r:id="rId22"/>
    <p:sldId id="402" r:id="rId23"/>
    <p:sldId id="417" r:id="rId24"/>
    <p:sldId id="418" r:id="rId25"/>
    <p:sldId id="419" r:id="rId26"/>
    <p:sldId id="420" r:id="rId27"/>
    <p:sldId id="421" r:id="rId28"/>
    <p:sldId id="422" r:id="rId29"/>
    <p:sldId id="424" r:id="rId30"/>
    <p:sldId id="425" r:id="rId31"/>
    <p:sldId id="426" r:id="rId32"/>
    <p:sldId id="427" r:id="rId33"/>
    <p:sldId id="428" r:id="rId34"/>
    <p:sldId id="429" r:id="rId35"/>
    <p:sldId id="384" r:id="rId36"/>
    <p:sldId id="397" r:id="rId37"/>
    <p:sldId id="398" r:id="rId38"/>
  </p:sldIdLst>
  <p:sldSz cx="9144000" cy="6858000" type="screen4x3"/>
  <p:notesSz cx="6734175" cy="9866313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92832F5-EA01-48E5-B403-87E193F50680}">
          <p14:sldIdLst>
            <p14:sldId id="371"/>
            <p14:sldId id="404"/>
            <p14:sldId id="405"/>
            <p14:sldId id="341"/>
            <p14:sldId id="342"/>
            <p14:sldId id="408"/>
            <p14:sldId id="362"/>
            <p14:sldId id="430"/>
            <p14:sldId id="431"/>
            <p14:sldId id="357"/>
            <p14:sldId id="409"/>
            <p14:sldId id="415"/>
            <p14:sldId id="416"/>
            <p14:sldId id="382"/>
            <p14:sldId id="410"/>
            <p14:sldId id="412"/>
            <p14:sldId id="402"/>
            <p14:sldId id="417"/>
            <p14:sldId id="418"/>
            <p14:sldId id="419"/>
            <p14:sldId id="420"/>
            <p14:sldId id="421"/>
            <p14:sldId id="422"/>
            <p14:sldId id="424"/>
            <p14:sldId id="425"/>
            <p14:sldId id="426"/>
            <p14:sldId id="427"/>
            <p14:sldId id="428"/>
            <p14:sldId id="429"/>
            <p14:sldId id="384"/>
            <p14:sldId id="397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99CC"/>
    <a:srgbClr val="CCFF33"/>
    <a:srgbClr val="FF3399"/>
    <a:srgbClr val="0000CC"/>
    <a:srgbClr val="6FD8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309" autoAdjust="0"/>
    <p:restoredTop sz="88187" autoAdjust="0"/>
  </p:normalViewPr>
  <p:slideViewPr>
    <p:cSldViewPr>
      <p:cViewPr varScale="1">
        <p:scale>
          <a:sx n="62" d="100"/>
          <a:sy n="62" d="100"/>
        </p:scale>
        <p:origin x="1144" y="4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0E271-565E-4337-9995-B070FAAADED1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</dgm:pt>
    <dgm:pt modelId="{B1506B00-0E1E-46C6-8794-4F5CBE806283}">
      <dgm:prSet phldrT="[文字]" custT="1"/>
      <dgm:spPr/>
      <dgm:t>
        <a:bodyPr/>
        <a:lstStyle/>
        <a:p>
          <a:pPr algn="l"/>
          <a:r>
            <a:rPr lang="zh-TW" altLang="en-US" sz="2800" b="1" dirty="0" smtClean="0">
              <a:latin typeface="+mj-ea"/>
              <a:ea typeface="+mj-ea"/>
            </a:rPr>
            <a:t>一、誰會用毒品呢</a:t>
          </a:r>
          <a:r>
            <a:rPr lang="en-US" altLang="en-US" sz="2800" b="1" dirty="0" smtClean="0">
              <a:latin typeface="+mj-ea"/>
              <a:ea typeface="+mj-ea"/>
            </a:rPr>
            <a:t>? </a:t>
          </a:r>
          <a:r>
            <a:rPr lang="zh-TW" altLang="en-US" sz="2800" b="1" dirty="0" smtClean="0">
              <a:latin typeface="+mj-ea"/>
              <a:ea typeface="+mj-ea"/>
            </a:rPr>
            <a:t>使用原因</a:t>
          </a:r>
          <a:r>
            <a:rPr lang="en-US" altLang="en-US" sz="2800" b="1" dirty="0" smtClean="0">
              <a:latin typeface="+mj-ea"/>
              <a:ea typeface="+mj-ea"/>
            </a:rPr>
            <a:t>?</a:t>
          </a:r>
          <a:endParaRPr lang="zh-TW" altLang="en-US" sz="2800" b="1" dirty="0">
            <a:latin typeface="+mj-ea"/>
            <a:ea typeface="+mj-ea"/>
          </a:endParaRPr>
        </a:p>
      </dgm:t>
    </dgm:pt>
    <dgm:pt modelId="{01EC4354-277D-48E7-B0AA-CDCAD109F492}" type="parTrans" cxnId="{0FBB31E1-72EB-4A89-8FC8-4937D90EE2DD}">
      <dgm:prSet/>
      <dgm:spPr/>
      <dgm:t>
        <a:bodyPr/>
        <a:lstStyle/>
        <a:p>
          <a:pPr algn="l"/>
          <a:endParaRPr lang="zh-TW" altLang="en-US" sz="2800" b="1">
            <a:latin typeface="+mj-ea"/>
            <a:ea typeface="+mj-ea"/>
          </a:endParaRPr>
        </a:p>
      </dgm:t>
    </dgm:pt>
    <dgm:pt modelId="{29C8D313-FE14-4C22-808B-9A757F49465F}" type="sibTrans" cxnId="{0FBB31E1-72EB-4A89-8FC8-4937D90EE2DD}">
      <dgm:prSet/>
      <dgm:spPr/>
      <dgm:t>
        <a:bodyPr/>
        <a:lstStyle/>
        <a:p>
          <a:pPr algn="l"/>
          <a:endParaRPr lang="zh-TW" altLang="en-US" sz="2800" b="1">
            <a:latin typeface="+mj-ea"/>
            <a:ea typeface="+mj-ea"/>
          </a:endParaRPr>
        </a:p>
      </dgm:t>
    </dgm:pt>
    <dgm:pt modelId="{25D65E96-0006-4151-9356-F86DED3F53D6}">
      <dgm:prSet custT="1"/>
      <dgm:spPr/>
      <dgm:t>
        <a:bodyPr/>
        <a:lstStyle/>
        <a:p>
          <a:pPr algn="l"/>
          <a:r>
            <a:rPr lang="zh-TW" altLang="en-US" sz="2800" b="1" dirty="0" smtClean="0">
              <a:latin typeface="+mj-ea"/>
              <a:ea typeface="+mj-ea"/>
            </a:rPr>
            <a:t>二、毒品的危害</a:t>
          </a:r>
          <a:endParaRPr lang="zh-TW" altLang="en-US" sz="2800" b="1" dirty="0">
            <a:latin typeface="+mj-ea"/>
            <a:ea typeface="+mj-ea"/>
          </a:endParaRPr>
        </a:p>
      </dgm:t>
    </dgm:pt>
    <dgm:pt modelId="{6EC3B555-9947-4376-B17F-4173B61A533F}" type="parTrans" cxnId="{7567DCFA-3543-4A82-8F04-8528FA5315DE}">
      <dgm:prSet/>
      <dgm:spPr/>
      <dgm:t>
        <a:bodyPr/>
        <a:lstStyle/>
        <a:p>
          <a:pPr algn="l"/>
          <a:endParaRPr lang="zh-TW" altLang="en-US" sz="2800" b="1">
            <a:latin typeface="+mj-ea"/>
            <a:ea typeface="+mj-ea"/>
          </a:endParaRPr>
        </a:p>
      </dgm:t>
    </dgm:pt>
    <dgm:pt modelId="{12A6ED51-AAFD-4759-B49D-1662D22CADD5}" type="sibTrans" cxnId="{7567DCFA-3543-4A82-8F04-8528FA5315DE}">
      <dgm:prSet/>
      <dgm:spPr/>
      <dgm:t>
        <a:bodyPr/>
        <a:lstStyle/>
        <a:p>
          <a:pPr algn="l"/>
          <a:endParaRPr lang="zh-TW" altLang="en-US" sz="2800" b="1">
            <a:latin typeface="+mj-ea"/>
            <a:ea typeface="+mj-ea"/>
          </a:endParaRPr>
        </a:p>
      </dgm:t>
    </dgm:pt>
    <dgm:pt modelId="{07CEA200-0275-4B57-B932-266D6A9A3D87}">
      <dgm:prSet custT="1"/>
      <dgm:spPr/>
      <dgm:t>
        <a:bodyPr/>
        <a:lstStyle/>
        <a:p>
          <a:pPr algn="l"/>
          <a:r>
            <a:rPr lang="zh-TW" altLang="en-US" sz="2800" b="1" dirty="0" smtClean="0">
              <a:latin typeface="+mj-ea"/>
              <a:ea typeface="+mj-ea"/>
            </a:rPr>
            <a:t>三、毒品介紹小檔案</a:t>
          </a:r>
          <a:endParaRPr lang="zh-TW" altLang="en-US" sz="2800" b="1" dirty="0">
            <a:latin typeface="+mj-ea"/>
            <a:ea typeface="+mj-ea"/>
          </a:endParaRPr>
        </a:p>
      </dgm:t>
    </dgm:pt>
    <dgm:pt modelId="{9F16E988-D094-4B6B-ABA4-6F229EDF40C1}" type="parTrans" cxnId="{363476A4-93EA-46F1-8232-443C32756140}">
      <dgm:prSet/>
      <dgm:spPr/>
      <dgm:t>
        <a:bodyPr/>
        <a:lstStyle/>
        <a:p>
          <a:pPr algn="l"/>
          <a:endParaRPr lang="zh-TW" altLang="en-US" sz="2800" b="1">
            <a:latin typeface="+mj-ea"/>
            <a:ea typeface="+mj-ea"/>
          </a:endParaRPr>
        </a:p>
      </dgm:t>
    </dgm:pt>
    <dgm:pt modelId="{F96035FD-07E4-4382-8149-37F195AF2C6C}" type="sibTrans" cxnId="{363476A4-93EA-46F1-8232-443C32756140}">
      <dgm:prSet/>
      <dgm:spPr/>
      <dgm:t>
        <a:bodyPr/>
        <a:lstStyle/>
        <a:p>
          <a:pPr algn="l"/>
          <a:endParaRPr lang="zh-TW" altLang="en-US" sz="2800" b="1">
            <a:latin typeface="+mj-ea"/>
            <a:ea typeface="+mj-ea"/>
          </a:endParaRPr>
        </a:p>
      </dgm:t>
    </dgm:pt>
    <dgm:pt modelId="{17BEBAD1-FCCD-461E-8151-C85316ACE86D}">
      <dgm:prSet custT="1"/>
      <dgm:spPr/>
      <dgm:t>
        <a:bodyPr/>
        <a:lstStyle/>
        <a:p>
          <a:pPr algn="l"/>
          <a:r>
            <a:rPr lang="zh-TW" altLang="en-US" sz="2800" b="1" dirty="0" smtClean="0">
              <a:latin typeface="+mj-ea"/>
              <a:ea typeface="+mj-ea"/>
            </a:rPr>
            <a:t>四、防毒練功七法</a:t>
          </a:r>
          <a:endParaRPr lang="zh-TW" altLang="en-US" sz="2800" b="1" dirty="0">
            <a:latin typeface="+mj-ea"/>
            <a:ea typeface="+mj-ea"/>
          </a:endParaRPr>
        </a:p>
      </dgm:t>
    </dgm:pt>
    <dgm:pt modelId="{00D39909-607E-4E30-94AC-AA58FAF24E64}" type="parTrans" cxnId="{1CD106EF-06AE-4170-8552-7B7D472317D7}">
      <dgm:prSet/>
      <dgm:spPr/>
      <dgm:t>
        <a:bodyPr/>
        <a:lstStyle/>
        <a:p>
          <a:pPr algn="l"/>
          <a:endParaRPr lang="zh-TW" altLang="en-US" sz="2800" b="1">
            <a:latin typeface="+mj-ea"/>
            <a:ea typeface="+mj-ea"/>
          </a:endParaRPr>
        </a:p>
      </dgm:t>
    </dgm:pt>
    <dgm:pt modelId="{1FA917BE-6F3D-4792-B1C6-B9A02BFEAE15}" type="sibTrans" cxnId="{1CD106EF-06AE-4170-8552-7B7D472317D7}">
      <dgm:prSet/>
      <dgm:spPr/>
      <dgm:t>
        <a:bodyPr/>
        <a:lstStyle/>
        <a:p>
          <a:pPr algn="l"/>
          <a:endParaRPr lang="zh-TW" altLang="en-US" sz="2800" b="1">
            <a:latin typeface="+mj-ea"/>
            <a:ea typeface="+mj-ea"/>
          </a:endParaRPr>
        </a:p>
      </dgm:t>
    </dgm:pt>
    <dgm:pt modelId="{90F799A3-0AEF-4886-A748-00A35878E05A}" type="pres">
      <dgm:prSet presAssocID="{5F20E271-565E-4337-9995-B070FAAADED1}" presName="linearFlow" presStyleCnt="0">
        <dgm:presLayoutVars>
          <dgm:dir/>
          <dgm:resizeHandles val="exact"/>
        </dgm:presLayoutVars>
      </dgm:prSet>
      <dgm:spPr/>
    </dgm:pt>
    <dgm:pt modelId="{8B8905D4-8C60-4466-9EEB-6D872365A69A}" type="pres">
      <dgm:prSet presAssocID="{B1506B00-0E1E-46C6-8794-4F5CBE806283}" presName="composite" presStyleCnt="0"/>
      <dgm:spPr/>
    </dgm:pt>
    <dgm:pt modelId="{BC89D900-BD7D-4B6C-BF55-60FCA3150833}" type="pres">
      <dgm:prSet presAssocID="{B1506B00-0E1E-46C6-8794-4F5CBE806283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2997283C-E4C6-4FCE-A732-16074AF91F76}" type="pres">
      <dgm:prSet presAssocID="{B1506B00-0E1E-46C6-8794-4F5CBE806283}" presName="txShp" presStyleLbl="node1" presStyleIdx="0" presStyleCnt="4" custScaleX="1061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4B66F7-B179-48AA-ABFF-F1C47DB20672}" type="pres">
      <dgm:prSet presAssocID="{29C8D313-FE14-4C22-808B-9A757F49465F}" presName="spacing" presStyleCnt="0"/>
      <dgm:spPr/>
    </dgm:pt>
    <dgm:pt modelId="{F260AEC3-78D0-4700-A74C-D9D63F6669A1}" type="pres">
      <dgm:prSet presAssocID="{25D65E96-0006-4151-9356-F86DED3F53D6}" presName="composite" presStyleCnt="0"/>
      <dgm:spPr/>
    </dgm:pt>
    <dgm:pt modelId="{1E8AB503-832B-4AE3-8B49-EA6BE0AA41AE}" type="pres">
      <dgm:prSet presAssocID="{25D65E96-0006-4151-9356-F86DED3F53D6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FB6D196-9856-4074-90A2-CDFFD141480B}" type="pres">
      <dgm:prSet presAssocID="{25D65E96-0006-4151-9356-F86DED3F53D6}" presName="txShp" presStyleLbl="node1" presStyleIdx="1" presStyleCnt="4" custScaleX="1061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03E9A7-0159-4A58-AA86-654486C4DB02}" type="pres">
      <dgm:prSet presAssocID="{12A6ED51-AAFD-4759-B49D-1662D22CADD5}" presName="spacing" presStyleCnt="0"/>
      <dgm:spPr/>
    </dgm:pt>
    <dgm:pt modelId="{EC5EE531-482A-4139-BA55-AD6DF3CEE662}" type="pres">
      <dgm:prSet presAssocID="{07CEA200-0275-4B57-B932-266D6A9A3D87}" presName="composite" presStyleCnt="0"/>
      <dgm:spPr/>
    </dgm:pt>
    <dgm:pt modelId="{B13492BB-D385-4616-B64D-D7E0B401DA38}" type="pres">
      <dgm:prSet presAssocID="{07CEA200-0275-4B57-B932-266D6A9A3D87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4BC1647-AE30-4959-B011-293958C05FF1}" type="pres">
      <dgm:prSet presAssocID="{07CEA200-0275-4B57-B932-266D6A9A3D87}" presName="txShp" presStyleLbl="node1" presStyleIdx="2" presStyleCnt="4" custScaleX="1061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50F174-149A-46BA-BB1B-CD7E98C09C19}" type="pres">
      <dgm:prSet presAssocID="{F96035FD-07E4-4382-8149-37F195AF2C6C}" presName="spacing" presStyleCnt="0"/>
      <dgm:spPr/>
    </dgm:pt>
    <dgm:pt modelId="{E1F614F2-B587-4FFD-B904-A36834BA9FBD}" type="pres">
      <dgm:prSet presAssocID="{17BEBAD1-FCCD-461E-8151-C85316ACE86D}" presName="composite" presStyleCnt="0"/>
      <dgm:spPr/>
    </dgm:pt>
    <dgm:pt modelId="{2367A227-A480-4A91-A174-63E028B57AB9}" type="pres">
      <dgm:prSet presAssocID="{17BEBAD1-FCCD-461E-8151-C85316ACE86D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0CAABAD-6396-4C84-97BA-96885DB366DF}" type="pres">
      <dgm:prSet presAssocID="{17BEBAD1-FCCD-461E-8151-C85316ACE86D}" presName="txShp" presStyleLbl="node1" presStyleIdx="3" presStyleCnt="4" custScaleX="1061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64726D-8565-4202-9141-1B335DDBE732}" type="presOf" srcId="{25D65E96-0006-4151-9356-F86DED3F53D6}" destId="{BFB6D196-9856-4074-90A2-CDFFD141480B}" srcOrd="0" destOrd="0" presId="urn:microsoft.com/office/officeart/2005/8/layout/vList3"/>
    <dgm:cxn modelId="{363476A4-93EA-46F1-8232-443C32756140}" srcId="{5F20E271-565E-4337-9995-B070FAAADED1}" destId="{07CEA200-0275-4B57-B932-266D6A9A3D87}" srcOrd="2" destOrd="0" parTransId="{9F16E988-D094-4B6B-ABA4-6F229EDF40C1}" sibTransId="{F96035FD-07E4-4382-8149-37F195AF2C6C}"/>
    <dgm:cxn modelId="{3D619F00-47FA-4A50-BCEA-48B14C915C52}" type="presOf" srcId="{07CEA200-0275-4B57-B932-266D6A9A3D87}" destId="{D4BC1647-AE30-4959-B011-293958C05FF1}" srcOrd="0" destOrd="0" presId="urn:microsoft.com/office/officeart/2005/8/layout/vList3"/>
    <dgm:cxn modelId="{DAA02520-1B7D-4BDE-9D96-6BCF1FFD4C1C}" type="presOf" srcId="{5F20E271-565E-4337-9995-B070FAAADED1}" destId="{90F799A3-0AEF-4886-A748-00A35878E05A}" srcOrd="0" destOrd="0" presId="urn:microsoft.com/office/officeart/2005/8/layout/vList3"/>
    <dgm:cxn modelId="{7567DCFA-3543-4A82-8F04-8528FA5315DE}" srcId="{5F20E271-565E-4337-9995-B070FAAADED1}" destId="{25D65E96-0006-4151-9356-F86DED3F53D6}" srcOrd="1" destOrd="0" parTransId="{6EC3B555-9947-4376-B17F-4173B61A533F}" sibTransId="{12A6ED51-AAFD-4759-B49D-1662D22CADD5}"/>
    <dgm:cxn modelId="{1CD106EF-06AE-4170-8552-7B7D472317D7}" srcId="{5F20E271-565E-4337-9995-B070FAAADED1}" destId="{17BEBAD1-FCCD-461E-8151-C85316ACE86D}" srcOrd="3" destOrd="0" parTransId="{00D39909-607E-4E30-94AC-AA58FAF24E64}" sibTransId="{1FA917BE-6F3D-4792-B1C6-B9A02BFEAE15}"/>
    <dgm:cxn modelId="{0FBB31E1-72EB-4A89-8FC8-4937D90EE2DD}" srcId="{5F20E271-565E-4337-9995-B070FAAADED1}" destId="{B1506B00-0E1E-46C6-8794-4F5CBE806283}" srcOrd="0" destOrd="0" parTransId="{01EC4354-277D-48E7-B0AA-CDCAD109F492}" sibTransId="{29C8D313-FE14-4C22-808B-9A757F49465F}"/>
    <dgm:cxn modelId="{6CFFE5F6-FC3B-4411-A89F-4F638976C10C}" type="presOf" srcId="{B1506B00-0E1E-46C6-8794-4F5CBE806283}" destId="{2997283C-E4C6-4FCE-A732-16074AF91F76}" srcOrd="0" destOrd="0" presId="urn:microsoft.com/office/officeart/2005/8/layout/vList3"/>
    <dgm:cxn modelId="{9526DADB-7843-4CE2-BE65-5E77A484FFF5}" type="presOf" srcId="{17BEBAD1-FCCD-461E-8151-C85316ACE86D}" destId="{50CAABAD-6396-4C84-97BA-96885DB366DF}" srcOrd="0" destOrd="0" presId="urn:microsoft.com/office/officeart/2005/8/layout/vList3"/>
    <dgm:cxn modelId="{4B804111-20C5-44C8-A40E-AFBF35DA9A54}" type="presParOf" srcId="{90F799A3-0AEF-4886-A748-00A35878E05A}" destId="{8B8905D4-8C60-4466-9EEB-6D872365A69A}" srcOrd="0" destOrd="0" presId="urn:microsoft.com/office/officeart/2005/8/layout/vList3"/>
    <dgm:cxn modelId="{9A1F692B-52F9-4214-A1E9-4A1F37EE8A94}" type="presParOf" srcId="{8B8905D4-8C60-4466-9EEB-6D872365A69A}" destId="{BC89D900-BD7D-4B6C-BF55-60FCA3150833}" srcOrd="0" destOrd="0" presId="urn:microsoft.com/office/officeart/2005/8/layout/vList3"/>
    <dgm:cxn modelId="{685BC4DE-B5E6-4EA7-9E73-52EF9F3E3BE3}" type="presParOf" srcId="{8B8905D4-8C60-4466-9EEB-6D872365A69A}" destId="{2997283C-E4C6-4FCE-A732-16074AF91F76}" srcOrd="1" destOrd="0" presId="urn:microsoft.com/office/officeart/2005/8/layout/vList3"/>
    <dgm:cxn modelId="{8B71CD8F-B955-4DCD-AD9A-A004CF4CBF41}" type="presParOf" srcId="{90F799A3-0AEF-4886-A748-00A35878E05A}" destId="{BD4B66F7-B179-48AA-ABFF-F1C47DB20672}" srcOrd="1" destOrd="0" presId="urn:microsoft.com/office/officeart/2005/8/layout/vList3"/>
    <dgm:cxn modelId="{9DA63D84-078D-4C31-844C-68D6A53D2A2A}" type="presParOf" srcId="{90F799A3-0AEF-4886-A748-00A35878E05A}" destId="{F260AEC3-78D0-4700-A74C-D9D63F6669A1}" srcOrd="2" destOrd="0" presId="urn:microsoft.com/office/officeart/2005/8/layout/vList3"/>
    <dgm:cxn modelId="{B3D53E74-D222-408C-A5B9-61B248450962}" type="presParOf" srcId="{F260AEC3-78D0-4700-A74C-D9D63F6669A1}" destId="{1E8AB503-832B-4AE3-8B49-EA6BE0AA41AE}" srcOrd="0" destOrd="0" presId="urn:microsoft.com/office/officeart/2005/8/layout/vList3"/>
    <dgm:cxn modelId="{62A53F5D-3B04-4052-B4A7-50512BF99160}" type="presParOf" srcId="{F260AEC3-78D0-4700-A74C-D9D63F6669A1}" destId="{BFB6D196-9856-4074-90A2-CDFFD141480B}" srcOrd="1" destOrd="0" presId="urn:microsoft.com/office/officeart/2005/8/layout/vList3"/>
    <dgm:cxn modelId="{EF5B2EFA-CE90-4790-8445-0A953EF53D03}" type="presParOf" srcId="{90F799A3-0AEF-4886-A748-00A35878E05A}" destId="{E703E9A7-0159-4A58-AA86-654486C4DB02}" srcOrd="3" destOrd="0" presId="urn:microsoft.com/office/officeart/2005/8/layout/vList3"/>
    <dgm:cxn modelId="{AAE574CB-4425-4B38-B872-5F4A8B6CD52E}" type="presParOf" srcId="{90F799A3-0AEF-4886-A748-00A35878E05A}" destId="{EC5EE531-482A-4139-BA55-AD6DF3CEE662}" srcOrd="4" destOrd="0" presId="urn:microsoft.com/office/officeart/2005/8/layout/vList3"/>
    <dgm:cxn modelId="{AFD0D4A7-C98B-45C7-92FE-0EC0937EBAFA}" type="presParOf" srcId="{EC5EE531-482A-4139-BA55-AD6DF3CEE662}" destId="{B13492BB-D385-4616-B64D-D7E0B401DA38}" srcOrd="0" destOrd="0" presId="urn:microsoft.com/office/officeart/2005/8/layout/vList3"/>
    <dgm:cxn modelId="{40728014-18EE-4498-8506-B556A081FBF0}" type="presParOf" srcId="{EC5EE531-482A-4139-BA55-AD6DF3CEE662}" destId="{D4BC1647-AE30-4959-B011-293958C05FF1}" srcOrd="1" destOrd="0" presId="urn:microsoft.com/office/officeart/2005/8/layout/vList3"/>
    <dgm:cxn modelId="{0EDAEFD3-F37D-4B66-938D-63975701FE22}" type="presParOf" srcId="{90F799A3-0AEF-4886-A748-00A35878E05A}" destId="{AF50F174-149A-46BA-BB1B-CD7E98C09C19}" srcOrd="5" destOrd="0" presId="urn:microsoft.com/office/officeart/2005/8/layout/vList3"/>
    <dgm:cxn modelId="{C29D8B78-0AE5-4441-8430-E3093D7BF73A}" type="presParOf" srcId="{90F799A3-0AEF-4886-A748-00A35878E05A}" destId="{E1F614F2-B587-4FFD-B904-A36834BA9FBD}" srcOrd="6" destOrd="0" presId="urn:microsoft.com/office/officeart/2005/8/layout/vList3"/>
    <dgm:cxn modelId="{9C2D218A-4AB3-4167-B9E9-CFD391E40F00}" type="presParOf" srcId="{E1F614F2-B587-4FFD-B904-A36834BA9FBD}" destId="{2367A227-A480-4A91-A174-63E028B57AB9}" srcOrd="0" destOrd="0" presId="urn:microsoft.com/office/officeart/2005/8/layout/vList3"/>
    <dgm:cxn modelId="{70B04E7B-CA49-44FE-B255-3D6F8C14C7A9}" type="presParOf" srcId="{E1F614F2-B587-4FFD-B904-A36834BA9FBD}" destId="{50CAABAD-6396-4C84-97BA-96885DB366D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9F370-A148-41C8-9E32-67D80708C850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B41A17E-2787-46FA-8F21-16B4E2F07828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6000" b="1" smtClean="0">
              <a:solidFill>
                <a:srgbClr val="C00000"/>
              </a:solidFill>
              <a:latin typeface="+mj-ea"/>
              <a:ea typeface="+mj-ea"/>
            </a:rPr>
            <a:t>我</a:t>
          </a:r>
          <a:endParaRPr lang="zh-TW" altLang="en-US" sz="6000" b="1" dirty="0">
            <a:solidFill>
              <a:srgbClr val="C00000"/>
            </a:solidFill>
            <a:latin typeface="+mj-ea"/>
            <a:ea typeface="+mj-ea"/>
          </a:endParaRPr>
        </a:p>
      </dgm:t>
    </dgm:pt>
    <dgm:pt modelId="{2C66116F-856B-49E9-ABFF-BF63FE0EE809}" type="parTrans" cxnId="{30415884-8A51-4681-8239-5E030B0C2486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405A8BED-A64E-47D1-B6F4-65AE7814C25F}" type="sibTrans" cxnId="{30415884-8A51-4681-8239-5E030B0C2486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9E605734-AF25-40D4-A900-CAFE7682F839}">
      <dgm:prSet/>
      <dgm:spPr>
        <a:solidFill>
          <a:srgbClr val="FFFF66"/>
        </a:solidFill>
      </dgm:spPr>
      <dgm:t>
        <a:bodyPr/>
        <a:lstStyle/>
        <a:p>
          <a:r>
            <a:rPr lang="zh-TW" altLang="en-US" b="1" smtClean="0">
              <a:solidFill>
                <a:schemeClr val="tx1"/>
              </a:solidFill>
              <a:latin typeface="+mj-ea"/>
              <a:ea typeface="+mj-ea"/>
            </a:rPr>
            <a:t>輔導室</a:t>
          </a:r>
          <a:endParaRPr lang="zh-TW" altLang="en-US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7AF5E84E-3184-4785-8799-3CDDFF6A6558}" type="parTrans" cxnId="{2A57109B-852E-4DB4-91E0-69783C28D679}">
      <dgm:prSet/>
      <dgm:spPr>
        <a:solidFill>
          <a:srgbClr val="FFFF66"/>
        </a:solidFill>
      </dgm:spPr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3C79620F-5135-48FB-BB7C-CA7B4AD09A13}" type="sibTrans" cxnId="{2A57109B-852E-4DB4-91E0-69783C28D679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C7861CBA-DEAB-45BB-AB78-D23AEE36F134}">
      <dgm:prSet/>
      <dgm:spPr>
        <a:solidFill>
          <a:srgbClr val="92D050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j-ea"/>
              <a:ea typeface="+mj-ea"/>
            </a:rPr>
            <a:t>保健室</a:t>
          </a:r>
          <a:endParaRPr lang="zh-TW" altLang="en-US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B19C67F7-C89E-4A7E-90BA-9FEBA02C7C4E}" type="parTrans" cxnId="{1757463C-D02B-475B-93D9-653E3B99F0D2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01F1431C-34DC-410D-BD16-EBC942DF102C}" type="sibTrans" cxnId="{1757463C-D02B-475B-93D9-653E3B99F0D2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F666580F-8044-4B87-AD4E-B6D310AFE9C5}">
      <dgm:prSet/>
      <dgm:spPr>
        <a:solidFill>
          <a:srgbClr val="FF99CC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j-ea"/>
              <a:ea typeface="+mj-ea"/>
            </a:rPr>
            <a:t>父母</a:t>
          </a:r>
          <a:endParaRPr lang="zh-TW" altLang="en-US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6E3EB1F8-C742-4114-AD47-2B84943F4A44}" type="parTrans" cxnId="{98147067-E514-4D8D-99A8-F62683A5662B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0D85485A-C18E-4E1B-825A-EB8A16D7C36D}" type="sibTrans" cxnId="{98147067-E514-4D8D-99A8-F62683A5662B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0B71348C-AA75-4D31-AF8B-280D55AC3270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j-ea"/>
              <a:ea typeface="+mj-ea"/>
            </a:rPr>
            <a:t>學務處</a:t>
          </a:r>
          <a:endParaRPr lang="zh-TW" altLang="en-US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59DC98BE-AE5E-49F1-8B7D-0238FA53F50A}" type="parTrans" cxnId="{FEB2B801-CD44-4A0A-9DE1-53A75937DB2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D4A72BAB-4D7C-4702-BD68-1707A7802E87}" type="sibTrans" cxnId="{FEB2B801-CD44-4A0A-9DE1-53A75937DB2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4F8644EC-881A-4BCA-A5D3-A42C193BE12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smtClean="0">
              <a:solidFill>
                <a:schemeClr val="tx1"/>
              </a:solidFill>
              <a:latin typeface="+mj-ea"/>
              <a:ea typeface="+mj-ea"/>
            </a:rPr>
            <a:t>同學</a:t>
          </a:r>
          <a:endParaRPr lang="zh-TW" altLang="en-US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471C1BEC-E20A-471C-8DE4-11B7B8C1DC3D}" type="parTrans" cxnId="{F0C3E6FE-46BA-46E6-9898-818D6B3FAD7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4E4B6742-3B97-4CDC-88D7-FF9D94B1AFA0}" type="sibTrans" cxnId="{F0C3E6FE-46BA-46E6-9898-818D6B3FAD7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EE2169C6-915B-4DF8-8D8F-2A21DF40C233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j-ea"/>
              <a:ea typeface="+mj-ea"/>
            </a:rPr>
            <a:t>師長</a:t>
          </a:r>
          <a:endParaRPr lang="zh-TW" altLang="en-US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7992E4BC-1B3E-4265-92E9-72F932EA83D3}" type="parTrans" cxnId="{E1093368-2671-4993-B809-5B3484168C1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4DAE3101-1361-4724-BB6C-5E201A4A7BAE}" type="sibTrans" cxnId="{E1093368-2671-4993-B809-5B3484168C1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j-ea"/>
            <a:ea typeface="+mj-ea"/>
          </a:endParaRPr>
        </a:p>
      </dgm:t>
    </dgm:pt>
    <dgm:pt modelId="{901E1BFB-0CDC-41E2-9B22-FE251E59532C}" type="pres">
      <dgm:prSet presAssocID="{41E9F370-A148-41C8-9E32-67D80708C8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108DF9-B82C-4043-A63B-132F831A6EC5}" type="pres">
      <dgm:prSet presAssocID="{2B41A17E-2787-46FA-8F21-16B4E2F07828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39C5566-880D-40FA-97A2-5A5D1FA2716B}" type="pres">
      <dgm:prSet presAssocID="{7AF5E84E-3184-4785-8799-3CDDFF6A6558}" presName="parTrans" presStyleLbl="sibTrans2D1" presStyleIdx="0" presStyleCnt="6"/>
      <dgm:spPr/>
      <dgm:t>
        <a:bodyPr/>
        <a:lstStyle/>
        <a:p>
          <a:endParaRPr lang="zh-TW" altLang="en-US"/>
        </a:p>
      </dgm:t>
    </dgm:pt>
    <dgm:pt modelId="{909AF894-9DC4-4598-A028-C84EE6ECCA8D}" type="pres">
      <dgm:prSet presAssocID="{7AF5E84E-3184-4785-8799-3CDDFF6A6558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46DEAF11-2BA3-4F0F-8E0D-A43B69763D78}" type="pres">
      <dgm:prSet presAssocID="{9E605734-AF25-40D4-A900-CAFE7682F83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7828B8-4E80-4991-873A-EDFA19F3A4D9}" type="pres">
      <dgm:prSet presAssocID="{B19C67F7-C89E-4A7E-90BA-9FEBA02C7C4E}" presName="parTrans" presStyleLbl="sibTrans2D1" presStyleIdx="1" presStyleCnt="6"/>
      <dgm:spPr/>
      <dgm:t>
        <a:bodyPr/>
        <a:lstStyle/>
        <a:p>
          <a:endParaRPr lang="zh-TW" altLang="en-US"/>
        </a:p>
      </dgm:t>
    </dgm:pt>
    <dgm:pt modelId="{4AC138B6-5837-4F5C-8EE0-DE35EC262FE9}" type="pres">
      <dgm:prSet presAssocID="{B19C67F7-C89E-4A7E-90BA-9FEBA02C7C4E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0AF34C1E-8E4F-4516-B7FA-212759842A2A}" type="pres">
      <dgm:prSet presAssocID="{C7861CBA-DEAB-45BB-AB78-D23AEE36F1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6AD85C-B738-4EB6-91C1-0EA7DB0A6561}" type="pres">
      <dgm:prSet presAssocID="{59DC98BE-AE5E-49F1-8B7D-0238FA53F50A}" presName="parTrans" presStyleLbl="sibTrans2D1" presStyleIdx="2" presStyleCnt="6"/>
      <dgm:spPr/>
      <dgm:t>
        <a:bodyPr/>
        <a:lstStyle/>
        <a:p>
          <a:endParaRPr lang="zh-TW" altLang="en-US"/>
        </a:p>
      </dgm:t>
    </dgm:pt>
    <dgm:pt modelId="{E4B9D3F4-8BAF-4C97-B07A-78B10A4456F7}" type="pres">
      <dgm:prSet presAssocID="{59DC98BE-AE5E-49F1-8B7D-0238FA53F50A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9BFADCE7-833C-4BFB-B090-6D206142EAEC}" type="pres">
      <dgm:prSet presAssocID="{0B71348C-AA75-4D31-AF8B-280D55AC32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2F796D-4730-4956-A5AA-FF45B08BE308}" type="pres">
      <dgm:prSet presAssocID="{471C1BEC-E20A-471C-8DE4-11B7B8C1DC3D}" presName="parTrans" presStyleLbl="sibTrans2D1" presStyleIdx="3" presStyleCnt="6"/>
      <dgm:spPr/>
      <dgm:t>
        <a:bodyPr/>
        <a:lstStyle/>
        <a:p>
          <a:endParaRPr lang="zh-TW" altLang="en-US"/>
        </a:p>
      </dgm:t>
    </dgm:pt>
    <dgm:pt modelId="{AA456D22-3A3F-4817-9BF5-DF4F8D5A7964}" type="pres">
      <dgm:prSet presAssocID="{471C1BEC-E20A-471C-8DE4-11B7B8C1DC3D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0CA23747-F321-4190-9E4B-231CEB8E7B81}" type="pres">
      <dgm:prSet presAssocID="{4F8644EC-881A-4BCA-A5D3-A42C193BE12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C9470C-AF54-4B0B-87FA-4A26B53C1B4E}" type="pres">
      <dgm:prSet presAssocID="{7992E4BC-1B3E-4265-92E9-72F932EA83D3}" presName="parTrans" presStyleLbl="sibTrans2D1" presStyleIdx="4" presStyleCnt="6"/>
      <dgm:spPr/>
      <dgm:t>
        <a:bodyPr/>
        <a:lstStyle/>
        <a:p>
          <a:endParaRPr lang="zh-TW" altLang="en-US"/>
        </a:p>
      </dgm:t>
    </dgm:pt>
    <dgm:pt modelId="{FB0559EB-B482-4B56-9A58-058B576466DB}" type="pres">
      <dgm:prSet presAssocID="{7992E4BC-1B3E-4265-92E9-72F932EA83D3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73DC96E1-0DB6-4571-A90F-173D7D677FE9}" type="pres">
      <dgm:prSet presAssocID="{EE2169C6-915B-4DF8-8D8F-2A21DF40C2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239C43-618D-46A0-8F0F-7C2A8F6E4F3D}" type="pres">
      <dgm:prSet presAssocID="{6E3EB1F8-C742-4114-AD47-2B84943F4A44}" presName="parTrans" presStyleLbl="sibTrans2D1" presStyleIdx="5" presStyleCnt="6"/>
      <dgm:spPr/>
      <dgm:t>
        <a:bodyPr/>
        <a:lstStyle/>
        <a:p>
          <a:endParaRPr lang="zh-TW" altLang="en-US"/>
        </a:p>
      </dgm:t>
    </dgm:pt>
    <dgm:pt modelId="{05698368-E14E-42B1-9FE2-B0011B7A8A65}" type="pres">
      <dgm:prSet presAssocID="{6E3EB1F8-C742-4114-AD47-2B84943F4A44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2E03CE03-2F63-4F46-B898-BFFFBAF3D033}" type="pres">
      <dgm:prSet presAssocID="{F666580F-8044-4B87-AD4E-B6D310AFE9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CAB48D-C9A0-45B3-A19B-46DA0165CD7A}" type="presOf" srcId="{7992E4BC-1B3E-4265-92E9-72F932EA83D3}" destId="{29C9470C-AF54-4B0B-87FA-4A26B53C1B4E}" srcOrd="0" destOrd="0" presId="urn:microsoft.com/office/officeart/2005/8/layout/radial5"/>
    <dgm:cxn modelId="{04DDE8CE-9C3D-441B-836D-13D27B831D2A}" type="presOf" srcId="{F666580F-8044-4B87-AD4E-B6D310AFE9C5}" destId="{2E03CE03-2F63-4F46-B898-BFFFBAF3D033}" srcOrd="0" destOrd="0" presId="urn:microsoft.com/office/officeart/2005/8/layout/radial5"/>
    <dgm:cxn modelId="{30415884-8A51-4681-8239-5E030B0C2486}" srcId="{41E9F370-A148-41C8-9E32-67D80708C850}" destId="{2B41A17E-2787-46FA-8F21-16B4E2F07828}" srcOrd="0" destOrd="0" parTransId="{2C66116F-856B-49E9-ABFF-BF63FE0EE809}" sibTransId="{405A8BED-A64E-47D1-B6F4-65AE7814C25F}"/>
    <dgm:cxn modelId="{F5C35F58-C92B-4759-880C-4421D1F092DC}" type="presOf" srcId="{6E3EB1F8-C742-4114-AD47-2B84943F4A44}" destId="{76239C43-618D-46A0-8F0F-7C2A8F6E4F3D}" srcOrd="0" destOrd="0" presId="urn:microsoft.com/office/officeart/2005/8/layout/radial5"/>
    <dgm:cxn modelId="{F0C3E6FE-46BA-46E6-9898-818D6B3FAD73}" srcId="{2B41A17E-2787-46FA-8F21-16B4E2F07828}" destId="{4F8644EC-881A-4BCA-A5D3-A42C193BE12A}" srcOrd="3" destOrd="0" parTransId="{471C1BEC-E20A-471C-8DE4-11B7B8C1DC3D}" sibTransId="{4E4B6742-3B97-4CDC-88D7-FF9D94B1AFA0}"/>
    <dgm:cxn modelId="{92241B93-0575-41D3-B287-0429F1AE786B}" type="presOf" srcId="{4F8644EC-881A-4BCA-A5D3-A42C193BE12A}" destId="{0CA23747-F321-4190-9E4B-231CEB8E7B81}" srcOrd="0" destOrd="0" presId="urn:microsoft.com/office/officeart/2005/8/layout/radial5"/>
    <dgm:cxn modelId="{98147067-E514-4D8D-99A8-F62683A5662B}" srcId="{2B41A17E-2787-46FA-8F21-16B4E2F07828}" destId="{F666580F-8044-4B87-AD4E-B6D310AFE9C5}" srcOrd="5" destOrd="0" parTransId="{6E3EB1F8-C742-4114-AD47-2B84943F4A44}" sibTransId="{0D85485A-C18E-4E1B-825A-EB8A16D7C36D}"/>
    <dgm:cxn modelId="{1B808DF5-CC57-4BE7-8E52-CB28F8EC3138}" type="presOf" srcId="{41E9F370-A148-41C8-9E32-67D80708C850}" destId="{901E1BFB-0CDC-41E2-9B22-FE251E59532C}" srcOrd="0" destOrd="0" presId="urn:microsoft.com/office/officeart/2005/8/layout/radial5"/>
    <dgm:cxn modelId="{A33A270A-4662-4C72-9559-B156B534D9BB}" type="presOf" srcId="{471C1BEC-E20A-471C-8DE4-11B7B8C1DC3D}" destId="{AA456D22-3A3F-4817-9BF5-DF4F8D5A7964}" srcOrd="1" destOrd="0" presId="urn:microsoft.com/office/officeart/2005/8/layout/radial5"/>
    <dgm:cxn modelId="{60216C58-D331-4371-8023-35C4F5C7EF0F}" type="presOf" srcId="{0B71348C-AA75-4D31-AF8B-280D55AC3270}" destId="{9BFADCE7-833C-4BFB-B090-6D206142EAEC}" srcOrd="0" destOrd="0" presId="urn:microsoft.com/office/officeart/2005/8/layout/radial5"/>
    <dgm:cxn modelId="{FEB2B801-CD44-4A0A-9DE1-53A75937DB23}" srcId="{2B41A17E-2787-46FA-8F21-16B4E2F07828}" destId="{0B71348C-AA75-4D31-AF8B-280D55AC3270}" srcOrd="2" destOrd="0" parTransId="{59DC98BE-AE5E-49F1-8B7D-0238FA53F50A}" sibTransId="{D4A72BAB-4D7C-4702-BD68-1707A7802E87}"/>
    <dgm:cxn modelId="{E1093368-2671-4993-B809-5B3484168C11}" srcId="{2B41A17E-2787-46FA-8F21-16B4E2F07828}" destId="{EE2169C6-915B-4DF8-8D8F-2A21DF40C233}" srcOrd="4" destOrd="0" parTransId="{7992E4BC-1B3E-4265-92E9-72F932EA83D3}" sibTransId="{4DAE3101-1361-4724-BB6C-5E201A4A7BAE}"/>
    <dgm:cxn modelId="{DC186605-4489-48FC-9985-3C1CFCAAB6EB}" type="presOf" srcId="{C7861CBA-DEAB-45BB-AB78-D23AEE36F134}" destId="{0AF34C1E-8E4F-4516-B7FA-212759842A2A}" srcOrd="0" destOrd="0" presId="urn:microsoft.com/office/officeart/2005/8/layout/radial5"/>
    <dgm:cxn modelId="{AE536F33-502D-4CD2-992F-DF2E4682C3FF}" type="presOf" srcId="{7992E4BC-1B3E-4265-92E9-72F932EA83D3}" destId="{FB0559EB-B482-4B56-9A58-058B576466DB}" srcOrd="1" destOrd="0" presId="urn:microsoft.com/office/officeart/2005/8/layout/radial5"/>
    <dgm:cxn modelId="{8AC1E282-10E4-478C-BE4D-B86D4F5283D6}" type="presOf" srcId="{9E605734-AF25-40D4-A900-CAFE7682F839}" destId="{46DEAF11-2BA3-4F0F-8E0D-A43B69763D78}" srcOrd="0" destOrd="0" presId="urn:microsoft.com/office/officeart/2005/8/layout/radial5"/>
    <dgm:cxn modelId="{BB66CA55-9F43-4596-AD84-FEAF2169140F}" type="presOf" srcId="{471C1BEC-E20A-471C-8DE4-11B7B8C1DC3D}" destId="{BC2F796D-4730-4956-A5AA-FF45B08BE308}" srcOrd="0" destOrd="0" presId="urn:microsoft.com/office/officeart/2005/8/layout/radial5"/>
    <dgm:cxn modelId="{8A0EFF3E-E477-4013-A209-BC7643B3EDF7}" type="presOf" srcId="{B19C67F7-C89E-4A7E-90BA-9FEBA02C7C4E}" destId="{2A7828B8-4E80-4991-873A-EDFA19F3A4D9}" srcOrd="0" destOrd="0" presId="urn:microsoft.com/office/officeart/2005/8/layout/radial5"/>
    <dgm:cxn modelId="{E1FF0BF4-91FB-4392-AB7F-003701DCF9FC}" type="presOf" srcId="{7AF5E84E-3184-4785-8799-3CDDFF6A6558}" destId="{909AF894-9DC4-4598-A028-C84EE6ECCA8D}" srcOrd="1" destOrd="0" presId="urn:microsoft.com/office/officeart/2005/8/layout/radial5"/>
    <dgm:cxn modelId="{26158291-5F78-42DF-AFAC-347FFDF6696C}" type="presOf" srcId="{6E3EB1F8-C742-4114-AD47-2B84943F4A44}" destId="{05698368-E14E-42B1-9FE2-B0011B7A8A65}" srcOrd="1" destOrd="0" presId="urn:microsoft.com/office/officeart/2005/8/layout/radial5"/>
    <dgm:cxn modelId="{1757463C-D02B-475B-93D9-653E3B99F0D2}" srcId="{2B41A17E-2787-46FA-8F21-16B4E2F07828}" destId="{C7861CBA-DEAB-45BB-AB78-D23AEE36F134}" srcOrd="1" destOrd="0" parTransId="{B19C67F7-C89E-4A7E-90BA-9FEBA02C7C4E}" sibTransId="{01F1431C-34DC-410D-BD16-EBC942DF102C}"/>
    <dgm:cxn modelId="{0EFEAA74-CE3F-48BC-80B7-F190C05D5C40}" type="presOf" srcId="{59DC98BE-AE5E-49F1-8B7D-0238FA53F50A}" destId="{E4B9D3F4-8BAF-4C97-B07A-78B10A4456F7}" srcOrd="1" destOrd="0" presId="urn:microsoft.com/office/officeart/2005/8/layout/radial5"/>
    <dgm:cxn modelId="{8963E2C9-DDF3-4F95-B8E5-9C8C21A1FBEF}" type="presOf" srcId="{7AF5E84E-3184-4785-8799-3CDDFF6A6558}" destId="{A39C5566-880D-40FA-97A2-5A5D1FA2716B}" srcOrd="0" destOrd="0" presId="urn:microsoft.com/office/officeart/2005/8/layout/radial5"/>
    <dgm:cxn modelId="{340FF941-2774-4B02-988B-E5DA4AAE4489}" type="presOf" srcId="{B19C67F7-C89E-4A7E-90BA-9FEBA02C7C4E}" destId="{4AC138B6-5837-4F5C-8EE0-DE35EC262FE9}" srcOrd="1" destOrd="0" presId="urn:microsoft.com/office/officeart/2005/8/layout/radial5"/>
    <dgm:cxn modelId="{2A57109B-852E-4DB4-91E0-69783C28D679}" srcId="{2B41A17E-2787-46FA-8F21-16B4E2F07828}" destId="{9E605734-AF25-40D4-A900-CAFE7682F839}" srcOrd="0" destOrd="0" parTransId="{7AF5E84E-3184-4785-8799-3CDDFF6A6558}" sibTransId="{3C79620F-5135-48FB-BB7C-CA7B4AD09A13}"/>
    <dgm:cxn modelId="{34DDE870-7C6D-4E7E-A33C-ED16FEAD5ED4}" type="presOf" srcId="{59DC98BE-AE5E-49F1-8B7D-0238FA53F50A}" destId="{B96AD85C-B738-4EB6-91C1-0EA7DB0A6561}" srcOrd="0" destOrd="0" presId="urn:microsoft.com/office/officeart/2005/8/layout/radial5"/>
    <dgm:cxn modelId="{9AA3B3CB-DACB-4BDD-92AC-416E6DA724F2}" type="presOf" srcId="{2B41A17E-2787-46FA-8F21-16B4E2F07828}" destId="{22108DF9-B82C-4043-A63B-132F831A6EC5}" srcOrd="0" destOrd="0" presId="urn:microsoft.com/office/officeart/2005/8/layout/radial5"/>
    <dgm:cxn modelId="{A7676BF1-FE25-4EDA-A62D-ABA0DE68DC28}" type="presOf" srcId="{EE2169C6-915B-4DF8-8D8F-2A21DF40C233}" destId="{73DC96E1-0DB6-4571-A90F-173D7D677FE9}" srcOrd="0" destOrd="0" presId="urn:microsoft.com/office/officeart/2005/8/layout/radial5"/>
    <dgm:cxn modelId="{F9E88DDF-A8AE-427F-A798-6E35578E8F35}" type="presParOf" srcId="{901E1BFB-0CDC-41E2-9B22-FE251E59532C}" destId="{22108DF9-B82C-4043-A63B-132F831A6EC5}" srcOrd="0" destOrd="0" presId="urn:microsoft.com/office/officeart/2005/8/layout/radial5"/>
    <dgm:cxn modelId="{6D6EFD14-8B97-480D-BDF6-87462547A2E8}" type="presParOf" srcId="{901E1BFB-0CDC-41E2-9B22-FE251E59532C}" destId="{A39C5566-880D-40FA-97A2-5A5D1FA2716B}" srcOrd="1" destOrd="0" presId="urn:microsoft.com/office/officeart/2005/8/layout/radial5"/>
    <dgm:cxn modelId="{09CFF9D2-287B-41FE-A60E-232025CDE95C}" type="presParOf" srcId="{A39C5566-880D-40FA-97A2-5A5D1FA2716B}" destId="{909AF894-9DC4-4598-A028-C84EE6ECCA8D}" srcOrd="0" destOrd="0" presId="urn:microsoft.com/office/officeart/2005/8/layout/radial5"/>
    <dgm:cxn modelId="{0371CCC3-0DDA-4075-89F2-532A7FA47F33}" type="presParOf" srcId="{901E1BFB-0CDC-41E2-9B22-FE251E59532C}" destId="{46DEAF11-2BA3-4F0F-8E0D-A43B69763D78}" srcOrd="2" destOrd="0" presId="urn:microsoft.com/office/officeart/2005/8/layout/radial5"/>
    <dgm:cxn modelId="{163ABCA0-F835-4E18-B694-F6C4F66817F1}" type="presParOf" srcId="{901E1BFB-0CDC-41E2-9B22-FE251E59532C}" destId="{2A7828B8-4E80-4991-873A-EDFA19F3A4D9}" srcOrd="3" destOrd="0" presId="urn:microsoft.com/office/officeart/2005/8/layout/radial5"/>
    <dgm:cxn modelId="{4A821C2D-3E6E-4700-B60D-9BEBBD4E3BA6}" type="presParOf" srcId="{2A7828B8-4E80-4991-873A-EDFA19F3A4D9}" destId="{4AC138B6-5837-4F5C-8EE0-DE35EC262FE9}" srcOrd="0" destOrd="0" presId="urn:microsoft.com/office/officeart/2005/8/layout/radial5"/>
    <dgm:cxn modelId="{8D494B85-11D5-4CB5-891F-BE348DA711C8}" type="presParOf" srcId="{901E1BFB-0CDC-41E2-9B22-FE251E59532C}" destId="{0AF34C1E-8E4F-4516-B7FA-212759842A2A}" srcOrd="4" destOrd="0" presId="urn:microsoft.com/office/officeart/2005/8/layout/radial5"/>
    <dgm:cxn modelId="{6B9F9D20-70CB-4FA5-B2B0-B8E01E64598E}" type="presParOf" srcId="{901E1BFB-0CDC-41E2-9B22-FE251E59532C}" destId="{B96AD85C-B738-4EB6-91C1-0EA7DB0A6561}" srcOrd="5" destOrd="0" presId="urn:microsoft.com/office/officeart/2005/8/layout/radial5"/>
    <dgm:cxn modelId="{F83CC47B-6755-4CE0-A67E-844063484A58}" type="presParOf" srcId="{B96AD85C-B738-4EB6-91C1-0EA7DB0A6561}" destId="{E4B9D3F4-8BAF-4C97-B07A-78B10A4456F7}" srcOrd="0" destOrd="0" presId="urn:microsoft.com/office/officeart/2005/8/layout/radial5"/>
    <dgm:cxn modelId="{2144AFC3-5D0F-421E-B09E-782AF6802447}" type="presParOf" srcId="{901E1BFB-0CDC-41E2-9B22-FE251E59532C}" destId="{9BFADCE7-833C-4BFB-B090-6D206142EAEC}" srcOrd="6" destOrd="0" presId="urn:microsoft.com/office/officeart/2005/8/layout/radial5"/>
    <dgm:cxn modelId="{A80E4356-7E26-428E-B01D-CA3B8918F087}" type="presParOf" srcId="{901E1BFB-0CDC-41E2-9B22-FE251E59532C}" destId="{BC2F796D-4730-4956-A5AA-FF45B08BE308}" srcOrd="7" destOrd="0" presId="urn:microsoft.com/office/officeart/2005/8/layout/radial5"/>
    <dgm:cxn modelId="{DDCF437B-AF14-492F-93DB-DF684F7E6F23}" type="presParOf" srcId="{BC2F796D-4730-4956-A5AA-FF45B08BE308}" destId="{AA456D22-3A3F-4817-9BF5-DF4F8D5A7964}" srcOrd="0" destOrd="0" presId="urn:microsoft.com/office/officeart/2005/8/layout/radial5"/>
    <dgm:cxn modelId="{102F4F8B-0642-4628-BB46-1D3177954E1D}" type="presParOf" srcId="{901E1BFB-0CDC-41E2-9B22-FE251E59532C}" destId="{0CA23747-F321-4190-9E4B-231CEB8E7B81}" srcOrd="8" destOrd="0" presId="urn:microsoft.com/office/officeart/2005/8/layout/radial5"/>
    <dgm:cxn modelId="{693C3AB8-DF2C-49CD-92E1-A41F1550ED22}" type="presParOf" srcId="{901E1BFB-0CDC-41E2-9B22-FE251E59532C}" destId="{29C9470C-AF54-4B0B-87FA-4A26B53C1B4E}" srcOrd="9" destOrd="0" presId="urn:microsoft.com/office/officeart/2005/8/layout/radial5"/>
    <dgm:cxn modelId="{5BBB78C2-A4A9-407D-8AD1-E12B1D45DF52}" type="presParOf" srcId="{29C9470C-AF54-4B0B-87FA-4A26B53C1B4E}" destId="{FB0559EB-B482-4B56-9A58-058B576466DB}" srcOrd="0" destOrd="0" presId="urn:microsoft.com/office/officeart/2005/8/layout/radial5"/>
    <dgm:cxn modelId="{1AA40837-1475-4516-8D90-6D2F98620354}" type="presParOf" srcId="{901E1BFB-0CDC-41E2-9B22-FE251E59532C}" destId="{73DC96E1-0DB6-4571-A90F-173D7D677FE9}" srcOrd="10" destOrd="0" presId="urn:microsoft.com/office/officeart/2005/8/layout/radial5"/>
    <dgm:cxn modelId="{35B9432D-E64F-4E4C-B874-B762100EC104}" type="presParOf" srcId="{901E1BFB-0CDC-41E2-9B22-FE251E59532C}" destId="{76239C43-618D-46A0-8F0F-7C2A8F6E4F3D}" srcOrd="11" destOrd="0" presId="urn:microsoft.com/office/officeart/2005/8/layout/radial5"/>
    <dgm:cxn modelId="{74F1491B-9CEB-41F9-9E06-14EF4ACFD168}" type="presParOf" srcId="{76239C43-618D-46A0-8F0F-7C2A8F6E4F3D}" destId="{05698368-E14E-42B1-9FE2-B0011B7A8A65}" srcOrd="0" destOrd="0" presId="urn:microsoft.com/office/officeart/2005/8/layout/radial5"/>
    <dgm:cxn modelId="{FA761A35-D966-41F3-B6BF-4BD3214F2C71}" type="presParOf" srcId="{901E1BFB-0CDC-41E2-9B22-FE251E59532C}" destId="{2E03CE03-2F63-4F46-B898-BFFFBAF3D03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143" cy="495029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475" y="2"/>
            <a:ext cx="2918143" cy="495029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F4E63CD4-732F-4E74-8D14-7D04D31FAFBE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143" cy="495028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475" y="9371287"/>
            <a:ext cx="2918143" cy="495028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AABDF139-BAB7-45CD-BC0E-37B71FB7D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004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143" cy="493315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475" y="0"/>
            <a:ext cx="2918143" cy="493315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 latinLnBrk="0">
              <a:defRPr lang="zh-TW" sz="1200"/>
            </a:lvl1pPr>
          </a:lstStyle>
          <a:p>
            <a:fld id="{724506C0-3FFE-45A5-803D-9F4FC5464A70}" type="datetimeFigureOut">
              <a:rPr lang="zh-TW" altLang="en-US"/>
              <a:pPr/>
              <a:t>2016/9/20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418" y="4686500"/>
            <a:ext cx="5387340" cy="4439841"/>
          </a:xfrm>
          <a:prstGeom prst="rect">
            <a:avLst/>
          </a:prstGeom>
        </p:spPr>
        <p:txBody>
          <a:bodyPr vert="horz" lIns="91404" tIns="45701" rIns="91404" bIns="45701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143" cy="493315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475" y="9371285"/>
            <a:ext cx="2918143" cy="493315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 latinLnBrk="0">
              <a:defRPr lang="zh-TW" sz="1200"/>
            </a:lvl1pPr>
          </a:lstStyle>
          <a:p>
            <a:fld id="{F8646707-6BBD-41A9-B4DF-0C76A73A2D2A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5083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介紹每位學校都有專屬的藥師</a:t>
            </a:r>
            <a:r>
              <a:rPr lang="en-US" altLang="zh-TW" dirty="0" smtClean="0"/>
              <a:t>,</a:t>
            </a:r>
            <a:r>
              <a:rPr lang="zh-TW" altLang="en-US" dirty="0" smtClean="0"/>
              <a:t>為臺中市的學校學生聯合動起來</a:t>
            </a:r>
            <a:r>
              <a:rPr lang="en-US" altLang="zh-TW" dirty="0" smtClean="0"/>
              <a:t>,</a:t>
            </a:r>
            <a:r>
              <a:rPr lang="zh-TW" altLang="en-US" dirty="0" smtClean="0"/>
              <a:t>保護學生染毒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684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易成癮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，且毒品本身性質，會迫使使用者尋求更強烈的毒品。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890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泌尿問題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慢性間質性膀胱炎：</a:t>
            </a:r>
            <a:endParaRPr lang="en-US" altLang="zh-TW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頻尿、尿急、小便疼痛、血尿、下腹部疼痛，嚴重者甚出現尿量減少、水腫等腎功能不全的症狀。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kumimoji="1"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解決方法：</a:t>
            </a:r>
            <a:r>
              <a:rPr kumimoji="1"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1.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包尿布</a:t>
            </a:r>
            <a:r>
              <a:rPr kumimoji="1" lang="en-US" altLang="zh-TW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2.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小腸重建</a:t>
            </a:r>
            <a:r>
              <a:rPr kumimoji="1" lang="en-US" altLang="zh-TW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3.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長期導尿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施打肉毒桿菌（讓肌肉放鬆）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154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653" indent="-285635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2543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599560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6577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3595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0611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7628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4645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2D5DE6BF-06CB-4EC0-96E0-3958589B8894}" type="slidenum"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pPr eaLnBrk="1" hangingPunct="1"/>
              <a:t>17</a:t>
            </a:fld>
            <a:endParaRPr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035">
              <a:spcBef>
                <a:spcPct val="0"/>
              </a:spcBef>
              <a:defRPr/>
            </a:pPr>
            <a:r>
              <a:rPr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使用毒品是需要不斷花費金錢的</a:t>
            </a:r>
            <a:r>
              <a:rPr lang="en-US" altLang="zh-TW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上癮之後會更無法自拔去借錢</a:t>
            </a:r>
            <a:r>
              <a:rPr lang="en-US" altLang="zh-TW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甚至控制不了毒癮而去搶劫</a:t>
            </a:r>
            <a:r>
              <a:rPr lang="en-US" altLang="zh-TW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為買毒使自己能舒緩身體的不適</a:t>
            </a:r>
            <a:endParaRPr lang="en-US" altLang="zh-TW" sz="3600" b="1" kern="0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 defTabSz="914035">
              <a:spcBef>
                <a:spcPct val="0"/>
              </a:spcBef>
              <a:defRPr/>
            </a:pPr>
            <a:endParaRPr lang="en-US" altLang="zh-TW" sz="3600" b="1" kern="0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4927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7317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z="2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534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600" dirty="0"/>
              <a:t>請上</a:t>
            </a:r>
            <a:r>
              <a:rPr lang="en-US" altLang="zh-TW" sz="1600" dirty="0" err="1"/>
              <a:t>youtube</a:t>
            </a:r>
            <a:r>
              <a:rPr lang="zh-TW" altLang="en-US" sz="1600" dirty="0"/>
              <a:t>擷取影像</a:t>
            </a:r>
            <a:r>
              <a:rPr lang="en-US" altLang="zh-TW" sz="1600" dirty="0"/>
              <a:t>[http://www.youtube.com/watch?v=phiy0RDQiko]</a:t>
            </a:r>
            <a:r>
              <a:rPr lang="zh-TW" altLang="en-US" sz="1600" dirty="0"/>
              <a:t> </a:t>
            </a:r>
            <a:endParaRPr lang="en-US" altLang="zh-TW" sz="1600" dirty="0"/>
          </a:p>
          <a:p>
            <a:r>
              <a:rPr lang="zh-TW" altLang="en-US" sz="1600" dirty="0"/>
              <a:t>夜店</a:t>
            </a:r>
            <a:r>
              <a:rPr lang="en-US" altLang="zh-TW" sz="1600" dirty="0"/>
              <a:t>:</a:t>
            </a:r>
            <a:r>
              <a:rPr lang="zh-TW" altLang="en-US" sz="1600" dirty="0"/>
              <a:t>小心你的飲料。在是非場所中容易被有心人置換飲料或下藥。</a:t>
            </a:r>
            <a:endParaRPr lang="en-US" altLang="zh-TW" sz="1600" dirty="0"/>
          </a:p>
          <a:p>
            <a:r>
              <a:rPr lang="zh-TW" altLang="en-US" sz="1600" dirty="0"/>
              <a:t>汽車旅館</a:t>
            </a:r>
            <a:r>
              <a:rPr lang="en-US" altLang="zh-TW" sz="1600" dirty="0"/>
              <a:t>:</a:t>
            </a:r>
            <a:r>
              <a:rPr lang="zh-TW" altLang="en-US" sz="1600" dirty="0"/>
              <a:t>常藉由開轟趴使用毒品</a:t>
            </a:r>
            <a:r>
              <a:rPr lang="en-US" altLang="zh-TW" sz="1600" dirty="0"/>
              <a:t>,</a:t>
            </a:r>
            <a:r>
              <a:rPr lang="zh-TW" altLang="en-US" sz="1600" dirty="0"/>
              <a:t>並且人會因吸毒後的意識不清</a:t>
            </a:r>
            <a:r>
              <a:rPr lang="en-US" altLang="zh-TW" sz="1600" dirty="0"/>
              <a:t>,</a:t>
            </a:r>
            <a:r>
              <a:rPr lang="zh-TW" altLang="en-US" sz="1600" dirty="0"/>
              <a:t>對異性碰觸</a:t>
            </a:r>
            <a:r>
              <a:rPr lang="en-US" altLang="zh-TW" sz="1600" dirty="0"/>
              <a:t>,</a:t>
            </a:r>
            <a:r>
              <a:rPr lang="zh-TW" altLang="en-US" sz="1600" dirty="0"/>
              <a:t>使女生陷入危險當中</a:t>
            </a:r>
            <a:r>
              <a:rPr lang="en-US" altLang="zh-TW" sz="1600" dirty="0"/>
              <a:t>,</a:t>
            </a:r>
            <a:r>
              <a:rPr lang="zh-TW" altLang="en-US" sz="1600" dirty="0"/>
              <a:t>因此常發生性侵害事件</a:t>
            </a:r>
            <a:r>
              <a:rPr lang="en-US" altLang="zh-TW" sz="1600" dirty="0"/>
              <a:t>!</a:t>
            </a:r>
            <a:r>
              <a:rPr lang="zh-TW" altLang="en-US" sz="1600" dirty="0"/>
              <a:t> 因此即使是好朋友也不能答應此類邀約</a:t>
            </a:r>
            <a:r>
              <a:rPr lang="en-US" altLang="zh-TW" sz="1600" dirty="0"/>
              <a:t>!</a:t>
            </a:r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179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4719" indent="-2824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1434" indent="-2253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5278" indent="-2253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535" indent="-2253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4551" indent="-2253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1568" indent="-2253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8586" indent="-2253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5603" indent="-2253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98E043-2BE4-4B74-8740-E91BE3448FAA}" type="slidenum">
              <a:rPr lang="zh-TW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6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5168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41250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6066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571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7397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464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458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701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403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915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0" lang="en-US" altLang="zh-TW" b="1" kern="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D</a:t>
            </a:r>
            <a:endParaRPr lang="en-US" altLang="zh-TW" kern="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>
                <a:solidFill>
                  <a:prstClr val="black"/>
                </a:solidFill>
              </a:rPr>
              <a:pPr/>
              <a:t>32</a:t>
            </a:fld>
            <a:endParaRPr altLang="en-US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000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653" indent="-285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543" indent="-2285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60" indent="-2285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577" indent="-2285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595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611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628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45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F8BE031-CA57-4862-B845-7B53B151F2ED}" type="slidenum">
              <a:rPr kumimoji="1" lang="en-US" altLang="zh-TW">
                <a:latin typeface="Arial" pitchFamily="34" charset="0"/>
              </a:rPr>
              <a:pPr>
                <a:spcBef>
                  <a:spcPct val="0"/>
                </a:spcBef>
              </a:pPr>
              <a:t>4</a:t>
            </a:fld>
            <a:endParaRPr kumimoji="1" lang="en-US" altLang="zh-TW" dirty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508" indent="-228508">
              <a:buFont typeface="Calibri" pitchFamily="34" charset="0"/>
              <a:buAutoNum type="arabicPeriod"/>
            </a:pPr>
            <a:r>
              <a:rPr lang="zh-TW" altLang="en-US" smtClean="0"/>
              <a:t>有人會說，我不像小恐龍愛打電動，就算我喜歡打電動，也不會相信陌生人。</a:t>
            </a:r>
            <a:endParaRPr lang="en-US" altLang="zh-TW" dirty="0" smtClean="0"/>
          </a:p>
          <a:p>
            <a:pPr marL="228508" indent="-228508">
              <a:buFont typeface="Calibri" pitchFamily="34" charset="0"/>
              <a:buAutoNum type="arabicPeriod"/>
            </a:pPr>
            <a:r>
              <a:rPr lang="zh-TW" altLang="en-US" smtClean="0"/>
              <a:t>觀賞影片，影片敘述一逃課、翹家的孩子染上毒品。</a:t>
            </a:r>
            <a:endParaRPr lang="en-US" altLang="zh-TW" dirty="0" smtClean="0"/>
          </a:p>
          <a:p>
            <a:pPr marL="228508" indent="-228508">
              <a:buFont typeface="Calibri" pitchFamily="34" charset="0"/>
              <a:buAutoNum type="arabicPeriod"/>
            </a:pPr>
            <a:r>
              <a:rPr lang="zh-TW" altLang="en-US" smtClean="0"/>
              <a:t>有人又說，我不是影片中的小明，會翹家、翹課，所以毒品不會找上我。因為我像小杉一樣成績好、像小夫一樣聰明、我年紀還小、像胖虎一樣有自制力不會上癮。</a:t>
            </a:r>
            <a:r>
              <a:rPr lang="zh-TW" altLang="en-US" smtClean="0">
                <a:latin typeface="新細明體" pitchFamily="18" charset="-120"/>
              </a:rPr>
              <a:t>（</a:t>
            </a:r>
            <a:r>
              <a:rPr lang="zh-TW" altLang="en-US" smtClean="0"/>
              <a:t>根據每個卡通圖案，分別超連結一個真實故事。</a:t>
            </a:r>
            <a:r>
              <a:rPr lang="zh-TW" altLang="en-US" smtClean="0">
                <a:latin typeface="新細明體" pitchFamily="18" charset="-120"/>
              </a:rPr>
              <a:t>）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9076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 txBox="1">
            <a:spLocks noGrp="1" noChangeArrowheads="1"/>
          </p:cNvSpPr>
          <p:nvPr/>
        </p:nvSpPr>
        <p:spPr bwMode="auto">
          <a:xfrm>
            <a:off x="3746772" y="10111258"/>
            <a:ext cx="2865817" cy="5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b"/>
          <a:lstStyle>
            <a:lvl1pPr>
              <a:defRPr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B500871C-F739-45D2-8A00-83408492E3C5}" type="slidenum">
              <a:rPr kumimoji="1" lang="zh-TW" altLang="en-US" sz="1200">
                <a:latin typeface="Arial" pitchFamily="34" charset="0"/>
                <a:ea typeface="新細明體" pitchFamily="18" charset="-120"/>
              </a:rPr>
              <a:pPr algn="r" eaLnBrk="1" hangingPunct="1"/>
              <a:t>5</a:t>
            </a:fld>
            <a:endParaRPr kumimoji="1" lang="en-US" altLang="zh-TW" sz="1200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6317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47700" y="800100"/>
            <a:ext cx="5319713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2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61104" y="5056488"/>
            <a:ext cx="5291940" cy="479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1" rIns="91404" bIns="4570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0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653" indent="-285635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2543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599560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6577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3595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0611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7628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4645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2D5DE6BF-06CB-4EC0-96E0-3958589B8894}" type="slidenum"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pPr eaLnBrk="1" hangingPunct="1"/>
              <a:t>7</a:t>
            </a:fld>
            <a:endParaRPr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035">
              <a:spcBef>
                <a:spcPct val="0"/>
              </a:spcBef>
              <a:defRPr/>
            </a:pPr>
            <a:endParaRPr lang="en-US" altLang="zh-TW" sz="3600" b="1" kern="0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804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653" indent="-285635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2543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599560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6577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3595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0611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7628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4645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2D5DE6BF-06CB-4EC0-96E0-3958589B8894}" type="slidenum"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pPr eaLnBrk="1" hangingPunct="1"/>
              <a:t>8</a:t>
            </a:fld>
            <a:endParaRPr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>
                <a:latin typeface="Arial" panose="020B0604020202020204" pitchFamily="34" charset="0"/>
              </a:rPr>
              <a:t>生理上的改變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pPr defTabSz="914035">
              <a:spcBef>
                <a:spcPct val="0"/>
              </a:spcBef>
              <a:defRPr/>
            </a:pPr>
            <a:r>
              <a:rPr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精神病性障礙</a:t>
            </a:r>
            <a:endParaRPr lang="en-US" altLang="zh-TW" sz="3600" b="1" kern="0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 defTabSz="914035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3000" kern="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幻覺、知覺障礙、妄想、癡呆</a:t>
            </a:r>
            <a:endParaRPr lang="en-US" altLang="zh-TW" sz="3000" kern="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defTabSz="914035">
              <a:spcBef>
                <a:spcPct val="0"/>
              </a:spcBef>
              <a:defRPr/>
            </a:pPr>
            <a:r>
              <a:rPr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急性中毒</a:t>
            </a:r>
            <a:r>
              <a:rPr lang="zh-TW" altLang="en-US" sz="1800" kern="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en-US" sz="1800" kern="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defTabSz="914035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3000" kern="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中樞神經障礙</a:t>
            </a:r>
            <a:r>
              <a:rPr lang="zh-TW" altLang="en-US" sz="3000" kern="0" dirty="0">
                <a:solidFill>
                  <a:prstClr val="black"/>
                </a:solidFill>
                <a:latin typeface="標楷體"/>
                <a:ea typeface="標楷體"/>
              </a:rPr>
              <a:t>、意識模糊 。</a:t>
            </a:r>
            <a:endParaRPr lang="en-US" altLang="zh-TW" sz="3000" kern="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defTabSz="914035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zh-TW" sz="3000" kern="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18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653" indent="-285635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2543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599560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6577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3595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0611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7628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4645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2D5DE6BF-06CB-4EC0-96E0-3958589B8894}" type="slidenum"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pPr eaLnBrk="1" hangingPunct="1"/>
              <a:t>9</a:t>
            </a:fld>
            <a:endParaRPr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>
                <a:latin typeface="Arial" panose="020B0604020202020204" pitchFamily="34" charset="0"/>
              </a:rPr>
              <a:t>身體上的危害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40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作用與危害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神經損傷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膀胱萎縮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性功能障礙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呼吸抑制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</a:p>
          <a:p>
            <a:pPr>
              <a:spcBef>
                <a:spcPct val="0"/>
              </a:spcBef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心血管毒害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愛滋病</a:t>
            </a:r>
            <a:endParaRPr lang="zh-TW" altLang="en-US" sz="3600" kern="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3600" kern="0" dirty="0">
                <a:solidFill>
                  <a:prstClr val="black"/>
                </a:solidFill>
                <a:latin typeface="標楷體"/>
                <a:ea typeface="標楷體"/>
              </a:rPr>
              <a:t>產生依賴性，停用會產生厭食、焦慮、躁動  、睡眠障礙等戒斷症狀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3600" kern="0" dirty="0">
                <a:solidFill>
                  <a:prstClr val="black"/>
                </a:solidFill>
                <a:latin typeface="標楷體"/>
                <a:ea typeface="標楷體"/>
              </a:rPr>
              <a:t>長期服用會造成</a:t>
            </a:r>
            <a:r>
              <a:rPr lang="zh-TW" altLang="en-US" sz="3600" kern="0" dirty="0">
                <a:solidFill>
                  <a:srgbClr val="FF0000"/>
                </a:solidFill>
                <a:latin typeface="標楷體"/>
                <a:ea typeface="標楷體"/>
              </a:rPr>
              <a:t>記憶、學習及認知能力減退</a:t>
            </a:r>
          </a:p>
          <a:p>
            <a:pPr>
              <a:spcBef>
                <a:spcPct val="0"/>
              </a:spcBef>
              <a:defRPr/>
            </a:pPr>
            <a:r>
              <a:rPr lang="zh-TW" altLang="en-US" sz="3600" kern="0" dirty="0">
                <a:solidFill>
                  <a:srgbClr val="FF0000"/>
                </a:solidFill>
                <a:latin typeface="標楷體"/>
                <a:ea typeface="標楷體"/>
              </a:rPr>
              <a:t>   、不孕症</a:t>
            </a:r>
            <a:r>
              <a:rPr lang="zh-TW" altLang="en-US" sz="3600" kern="0" dirty="0">
                <a:solidFill>
                  <a:prstClr val="black"/>
                </a:solidFill>
                <a:latin typeface="標楷體"/>
                <a:ea typeface="標楷體"/>
              </a:rPr>
              <a:t>等疾病</a:t>
            </a:r>
            <a:r>
              <a:rPr lang="zh-TW" altLang="en-US" sz="3200" kern="0" dirty="0">
                <a:solidFill>
                  <a:prstClr val="black"/>
                </a:solidFill>
                <a:latin typeface="標楷體"/>
                <a:ea typeface="標楷體"/>
              </a:rPr>
              <a:t>。</a:t>
            </a:r>
            <a:endParaRPr lang="zh-TW" altLang="en-US" sz="3200" kern="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defTabSz="914035">
              <a:spcBef>
                <a:spcPct val="0"/>
              </a:spcBef>
              <a:defRPr/>
            </a:pPr>
            <a:endParaRPr lang="en-US" altLang="zh-TW" sz="3600" b="1" kern="0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999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653" indent="-285635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2543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599560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6577" indent="-228508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3595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0611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7628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4645" indent="-22850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2D5DE6BF-06CB-4EC0-96E0-3958589B8894}" type="slidenum"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pPr eaLnBrk="1" hangingPunct="1"/>
              <a:t>10</a:t>
            </a:fld>
            <a:endParaRPr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>
                <a:latin typeface="Arial" panose="020B0604020202020204" pitchFamily="34" charset="0"/>
              </a:rPr>
              <a:t>生理上的改變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pPr defTabSz="914035">
              <a:spcBef>
                <a:spcPct val="0"/>
              </a:spcBef>
              <a:defRPr/>
            </a:pPr>
            <a:r>
              <a:rPr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精神病性障礙</a:t>
            </a:r>
            <a:endParaRPr lang="en-US" altLang="zh-TW" sz="3600" b="1" kern="0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 defTabSz="914035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3000" kern="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幻覺、知覺障礙、妄想、癡呆</a:t>
            </a:r>
            <a:endParaRPr lang="en-US" altLang="zh-TW" sz="3000" kern="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defTabSz="914035">
              <a:spcBef>
                <a:spcPct val="0"/>
              </a:spcBef>
              <a:defRPr/>
            </a:pPr>
            <a:r>
              <a:rPr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急性中毒</a:t>
            </a:r>
            <a:r>
              <a:rPr lang="zh-TW" altLang="en-US" sz="1800" kern="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en-US" sz="1800" kern="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defTabSz="914035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3000" kern="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中樞神經障礙</a:t>
            </a:r>
            <a:r>
              <a:rPr lang="zh-TW" altLang="en-US" sz="3000" kern="0" dirty="0">
                <a:solidFill>
                  <a:prstClr val="black"/>
                </a:solidFill>
                <a:latin typeface="標楷體"/>
                <a:ea typeface="標楷體"/>
              </a:rPr>
              <a:t>、意識模糊 。</a:t>
            </a:r>
            <a:endParaRPr lang="en-US" altLang="zh-TW" sz="3000" kern="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defTabSz="914035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zh-TW" sz="3000" kern="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9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36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2120" y="3140967"/>
            <a:ext cx="3049697" cy="3053969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TW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/>
              <a:t>按一下以編輯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15" name="圖片 14" descr="反毒寶寶 0521(1).jpg"/>
          <p:cNvPicPr>
            <a:picLocks noChangeAspect="1"/>
          </p:cNvPicPr>
          <p:nvPr userDrawn="1"/>
        </p:nvPicPr>
        <p:blipFill>
          <a:blip r:embed="rId3" cstate="print"/>
          <a:srcRect t="54054"/>
          <a:stretch>
            <a:fillRect/>
          </a:stretch>
        </p:blipFill>
        <p:spPr>
          <a:xfrm>
            <a:off x="395536" y="3140967"/>
            <a:ext cx="5112568" cy="1756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TW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>
                <a:latin typeface="Georgia" pitchFamily="18" charset="0"/>
              </a:defRPr>
            </a:lvl2pPr>
            <a:lvl3pPr eaLnBrk="1" latinLnBrk="0" hangingPunct="1">
              <a:defRPr kumimoji="0" lang="zh-TW" sz="2000">
                <a:latin typeface="Georgia" pitchFamily="18" charset="0"/>
              </a:defRPr>
            </a:lvl3pPr>
            <a:lvl4pPr eaLnBrk="1" latinLnBrk="0" hangingPunct="1">
              <a:defRPr kumimoji="0" lang="zh-TW" sz="2000">
                <a:latin typeface="Georgia" pitchFamily="18" charset="0"/>
              </a:defRPr>
            </a:lvl4pPr>
            <a:lvl5pPr eaLnBrk="1" latinLnBrk="0" hangingPunct="1">
              <a:defRPr kumimoji="0" lang="zh-TW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1484315"/>
            <a:ext cx="8229600" cy="20166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lang="zh-TW" altLang="en-US" sz="3600" kern="1200" dirty="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257175" indent="-257175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altLang="en-US" sz="27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  <a:cs typeface="標楷體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8B24F8AD-CA35-4003-B567-3FC4630E34B1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207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B14680EA-2C37-4D78-A2E9-17EB92A16EC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9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0881617E-346F-4DD7-A429-A225C219578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262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9AB26BEC-94A2-49C6-9A1F-8D19F582FA4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823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E1BB09F5-E239-404E-BF0C-1307BA4DB2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4FC0B97E-4B97-4948-A9F7-BD8A1ECF2D0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302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E8DFB937-A260-4A68-B7E6-56735DA7157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420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286CBA9E-2CAE-4A27-83CA-44C3D68F75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98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A10DEC65-8789-4D1F-8E81-BCC50A72229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449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6CCF6779-9426-487C-9DA4-49588B5DA9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951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8F625CF0-BBC1-460A-ACF0-86B55E1423F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418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95FBBB08-3735-4763-A066-9EDB70B6267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251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8B88DB16-11EE-4E0B-A67D-CFEE0743D199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176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3B6F9EE2-1869-4890-85D9-9BEC2F2FB671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140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BA1F2222-BF4E-4D4F-B72E-814C6F137592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98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DC85E-18A6-4D56-BD2B-B19611E4E431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0726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1484315"/>
            <a:ext cx="8229600" cy="20166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lang="zh-TW" altLang="en-US" sz="3600" kern="1200" dirty="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257175" indent="-257175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altLang="en-US" sz="27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  <a:cs typeface="標楷體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8B24F8AD-CA35-4003-B567-3FC4630E34B1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078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B14680EA-2C37-4D78-A2E9-17EB92A16EC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68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0881617E-346F-4DD7-A429-A225C219578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679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9AB26BEC-94A2-49C6-9A1F-8D19F582FA4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44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E1BB09F5-E239-404E-BF0C-1307BA4DB2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57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4FC0B97E-4B97-4948-A9F7-BD8A1ECF2D0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1446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altLang="zh-TW" sz="1600" b="1" smtClean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E8DFB937-A260-4A68-B7E6-56735DA7157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1861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286CBA9E-2CAE-4A27-83CA-44C3D68F75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159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A10DEC65-8789-4D1F-8E81-BCC50A72229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851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6CCF6779-9426-487C-9DA4-49588B5DA9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008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8F625CF0-BBC1-460A-ACF0-86B55E1423F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229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95FBBB08-3735-4763-A066-9EDB70B6267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76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TW" sz="28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1753553" cy="1756009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8B88DB16-11EE-4E0B-A67D-CFEE0743D199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30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3B6F9EE2-1869-4890-85D9-9BEC2F2FB671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74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BA1F2222-BF4E-4D4F-B72E-814C6F137592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50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DC85E-18A6-4D56-BD2B-B19611E4E431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39206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1484313"/>
            <a:ext cx="8229600" cy="20166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lang="zh-TW" altLang="en-US" sz="4800" kern="1200" dirty="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altLang="en-US" sz="36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  <a:cs typeface="標楷體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57DD-7634-4562-96C4-A8C45AFCF1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47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 smtClean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fld id="{FF1E6B6F-E5EE-4307-AF77-B65C735AB7A9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4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B91B-AFBB-4976-BCD7-5C8F620893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539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CF1C-5C83-47CC-9224-A88578B10B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980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8B1C-51DA-4EA0-85E9-1C6D4448DB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90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4046-44DF-4489-A7D8-C489375867B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40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C5F5-254A-4DD0-A0CE-95CFEFA738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402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B10B-0D01-45E8-B5F1-87F0A13BBD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7053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6EC07-9662-4915-932D-893C39E7F7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789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01AC-1978-48C8-AAEF-0B554AD7F5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028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2F58-DAF5-4512-9E00-4EB5153315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971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011F-7416-47DD-957F-3E340FAB35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155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CB97-F121-4E12-85EC-C985476C4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76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16E8-501C-4364-895A-5FF128BDD2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93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0345-0513-4822-BFF1-D72290E8B5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7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9" name="圖片 8" descr="反毒教育資源中心 橫式 0606.jpg"/>
          <p:cNvPicPr>
            <a:picLocks noChangeAspect="1"/>
          </p:cNvPicPr>
          <p:nvPr userDrawn="1"/>
        </p:nvPicPr>
        <p:blipFill>
          <a:blip r:embed="rId12" cstate="print"/>
          <a:srcRect l="28738" t="6212" b="58947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ECBE2E-FCDE-45DD-A2C1-6C8DFBE277A3}" type="slidenum">
              <a:rPr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1" sz="900">
                <a:solidFill>
                  <a:prstClr val="black">
                    <a:tint val="75000"/>
                  </a:prstClr>
                </a:solidFill>
                <a:latin typeface="Arial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/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8313" y="1484313"/>
            <a:ext cx="8229600" cy="2016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kumimoji="0" altLang="en-US" sz="36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539750" y="3933825"/>
            <a:ext cx="8229600" cy="17287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kumimoji="0" lang="en-US" altLang="zh-TW" sz="2700" dirty="0" smtClean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4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5pPr>
      <a:lvl6pPr marL="3429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6pPr>
      <a:lvl7pPr marL="6858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7pPr>
      <a:lvl8pPr marL="10287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8pPr>
      <a:lvl9pPr marL="13716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ECBE2E-FCDE-45DD-A2C1-6C8DFBE277A3}" type="slidenum">
              <a:rPr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1" sz="900">
                <a:solidFill>
                  <a:prstClr val="black">
                    <a:tint val="75000"/>
                  </a:prstClr>
                </a:solidFill>
                <a:latin typeface="Arial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/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8313" y="1484313"/>
            <a:ext cx="8229600" cy="2016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kumimoji="0" altLang="en-US" sz="36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539750" y="3933825"/>
            <a:ext cx="8229600" cy="17287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kumimoji="0" lang="en-US" altLang="zh-TW" sz="2700" dirty="0" smtClean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644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5pPr>
      <a:lvl6pPr marL="3429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6pPr>
      <a:lvl7pPr marL="6858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7pPr>
      <a:lvl8pPr marL="10287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8pPr>
      <a:lvl9pPr marL="13716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898989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3C6E3-68FC-402C-A217-D4075E011F4B}" type="slidenum">
              <a:rPr kumimoji="1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8313" y="1484313"/>
            <a:ext cx="8229600" cy="2016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kumimoji="0" altLang="en-US" sz="4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539750" y="3933825"/>
            <a:ext cx="8229600" cy="17287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kumimoji="0" lang="en-US" altLang="zh-TW" sz="3600" dirty="0" smtClean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814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23567;&#24515;&#20320;&#30340;&#39154;&#26009;.m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457700" y="2349500"/>
            <a:ext cx="49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400" smtClean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45344" y="500479"/>
            <a:ext cx="6624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1" hangingPunct="1">
              <a:defRPr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7200" dirty="0" smtClean="0"/>
              <a:t>校園反毒聯盟</a:t>
            </a:r>
            <a:endParaRPr kumimoji="1" altLang="en-US" sz="7200" dirty="0"/>
          </a:p>
        </p:txBody>
      </p:sp>
      <p:pic>
        <p:nvPicPr>
          <p:cNvPr id="2058" name="Picture 10" descr="ae733ed28f5978dbf3f66e298dce92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8" y="1699573"/>
            <a:ext cx="8143192" cy="4597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2222-BF4E-4D4F-B72E-814C6F137592}" type="slidenum">
              <a:rPr lang="zh-TW" altLang="en-US" sz="16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</a:t>
            </a:fld>
            <a:endParaRPr lang="zh-TW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375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06290" y="1690690"/>
            <a:ext cx="3105150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做事常出差錯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7167279" y="3454100"/>
            <a:ext cx="1916460" cy="95410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做事與</a:t>
            </a:r>
            <a:endParaRPr lang="en-US" altLang="zh-TW" sz="2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eaLnBrk="1" fontAlgn="base" hangingPunct="1">
              <a:spcAft>
                <a:spcPct val="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現實脫節</a:t>
            </a:r>
            <a:endParaRPr altLang="en-US" sz="28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95326" y="3015019"/>
            <a:ext cx="1787663" cy="52322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表情呆滯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218101" y="5164706"/>
            <a:ext cx="1761820" cy="95410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情緒不穩</a:t>
            </a:r>
            <a:endParaRPr lang="en-US" altLang="zh-TW" sz="2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eaLnBrk="1" fontAlgn="base" hangingPunct="1">
              <a:spcAft>
                <a:spcPct val="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沮喪</a:t>
            </a:r>
            <a:endParaRPr altLang="en-US" sz="28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864320" y="1404578"/>
            <a:ext cx="1209290" cy="138499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猜忌多疑仇視</a:t>
            </a:r>
            <a:endParaRPr altLang="en-US" sz="28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042077" y="5090696"/>
            <a:ext cx="1799083" cy="95410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躁動不安</a:t>
            </a:r>
            <a:endParaRPr lang="en-US" altLang="zh-TW" sz="2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eaLnBrk="1" fontAlgn="base" hangingPunct="1">
              <a:spcAft>
                <a:spcPct val="0"/>
              </a:spcAft>
            </a:pP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好辯</a:t>
            </a:r>
            <a:endParaRPr altLang="en-US" sz="28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16057" y="548680"/>
            <a:ext cx="8525103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b="1" kern="0" dirty="0" smtClean="0">
                <a:solidFill>
                  <a:srgbClr val="FF0000"/>
                </a:solidFill>
                <a:latin typeface="標楷體" pitchFamily="65" charset="-120"/>
              </a:rPr>
              <a:t>精神和心理變化</a:t>
            </a:r>
            <a:endParaRPr lang="zh-TW" altLang="en-US" b="1" kern="0" dirty="0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77" y="2915529"/>
            <a:ext cx="3317503" cy="3290610"/>
          </a:xfrm>
          <a:prstGeom prst="rect">
            <a:avLst/>
          </a:prstGeom>
        </p:spPr>
      </p:pic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4468920" y="2333628"/>
            <a:ext cx="33046" cy="624364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082989" y="5146064"/>
            <a:ext cx="1610522" cy="29920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2082988" y="3223903"/>
            <a:ext cx="1768931" cy="49141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5724128" y="4024336"/>
            <a:ext cx="1475199" cy="38387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5364088" y="5347674"/>
            <a:ext cx="1944762" cy="385581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FB937-A260-4A68-B7E6-56735DA71570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5220072" y="2608412"/>
            <a:ext cx="1548000" cy="845688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82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5" grpId="0" animBg="1"/>
      <p:bldP spid="122886" grpId="0" animBg="1"/>
      <p:bldP spid="17" grpId="0" animBg="1"/>
      <p:bldP spid="14" grpId="0" animBg="1"/>
      <p:bldP spid="7178" grpId="0" animBg="1"/>
      <p:bldP spid="7177" grpId="0" animBg="1"/>
      <p:bldP spid="7175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5797"/>
            <a:ext cx="9144000" cy="698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7" name="投影片編號版面配置區 5"/>
          <p:cNvSpPr txBox="1">
            <a:spLocks noGrp="1"/>
          </p:cNvSpPr>
          <p:nvPr/>
        </p:nvSpPr>
        <p:spPr bwMode="auto">
          <a:xfrm>
            <a:off x="6660232" y="635634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45AEDB0-462B-4D0C-B914-9E704C0D0274}" type="slidenum">
              <a:rPr altLang="en-US" sz="1600" b="1">
                <a:solidFill>
                  <a:prstClr val="black"/>
                </a:solidFill>
                <a:latin typeface="標楷體"/>
                <a:ea typeface="標楷體"/>
              </a:rPr>
              <a:pPr algn="r"/>
              <a:t>11</a:t>
            </a:fld>
            <a:endParaRPr lang="en-US" altLang="zh-TW" sz="1600" b="1" dirty="0">
              <a:solidFill>
                <a:prstClr val="black"/>
              </a:solidFill>
              <a:latin typeface="標楷體"/>
              <a:ea typeface="標楷體"/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276872"/>
            <a:ext cx="7886700" cy="843731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+mj-ea"/>
              </a:rPr>
              <a:t>三、</a:t>
            </a:r>
            <a:r>
              <a:rPr lang="zh-TW" altLang="en-US" sz="4000" b="1" dirty="0" smtClean="0">
                <a:solidFill>
                  <a:srgbClr val="002060"/>
                </a:solidFill>
                <a:latin typeface="+mj-ea"/>
              </a:rPr>
              <a:t>毒品介紹小</a:t>
            </a:r>
            <a:r>
              <a:rPr lang="zh-TW" altLang="en-US" sz="4000" b="1" dirty="0">
                <a:solidFill>
                  <a:srgbClr val="002060"/>
                </a:solidFill>
                <a:latin typeface="+mj-ea"/>
              </a:rPr>
              <a:t>檔案</a:t>
            </a:r>
            <a:endParaRPr kumimoji="1" lang="zh-TW" alt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284984"/>
            <a:ext cx="4003061" cy="25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7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3696" y="161492"/>
            <a:ext cx="8229600" cy="707886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zh-TW" altLang="en-US" sz="4000" b="1" u="sng" spc="50" dirty="0" smtClean="0">
                <a:ln w="11430"/>
                <a:solidFill>
                  <a:srgbClr val="FF0000"/>
                </a:solidFill>
                <a:latin typeface="標楷體" pitchFamily="65" charset="-120"/>
                <a:cs typeface="+mn-cs"/>
              </a:rPr>
              <a:t>新興毒品</a:t>
            </a:r>
            <a:r>
              <a:rPr lang="zh-TW" altLang="en-US" sz="4000" b="1" spc="50" dirty="0" smtClean="0">
                <a:ln w="11430"/>
                <a:solidFill>
                  <a:srgbClr val="FF0000"/>
                </a:solidFill>
                <a:latin typeface="標楷體" pitchFamily="65" charset="-120"/>
                <a:cs typeface="+mn-cs"/>
              </a:rPr>
              <a:t>大變身</a:t>
            </a:r>
            <a:r>
              <a:rPr lang="en-US" altLang="zh-TW" sz="4000" b="1" spc="50" dirty="0" smtClean="0">
                <a:ln w="11430"/>
                <a:solidFill>
                  <a:srgbClr val="FF0000"/>
                </a:solidFill>
                <a:latin typeface="標楷體" pitchFamily="65" charset="-120"/>
                <a:cs typeface="+mn-cs"/>
              </a:rPr>
              <a:t>-</a:t>
            </a:r>
            <a:r>
              <a:rPr lang="zh-TW" altLang="en-US" sz="3600" b="1" spc="50" dirty="0" smtClean="0">
                <a:ln w="11430"/>
                <a:solidFill>
                  <a:srgbClr val="FF0000"/>
                </a:solidFill>
                <a:latin typeface="標楷體" pitchFamily="65" charset="-120"/>
                <a:cs typeface="+mn-cs"/>
              </a:rPr>
              <a:t>悄悄潛入生活中</a:t>
            </a:r>
            <a:r>
              <a:rPr lang="en-US" altLang="zh-TW" sz="3600" b="1" spc="50" dirty="0" smtClean="0">
                <a:ln w="11430"/>
                <a:solidFill>
                  <a:srgbClr val="FF0000"/>
                </a:solidFill>
                <a:latin typeface="標楷體" pitchFamily="65" charset="-120"/>
                <a:cs typeface="+mn-cs"/>
              </a:rPr>
              <a:t>……</a:t>
            </a:r>
            <a:endParaRPr lang="zh-TW" altLang="en-US" sz="3600" b="1" spc="50" dirty="0">
              <a:ln w="11430"/>
              <a:solidFill>
                <a:srgbClr val="FF0000"/>
              </a:solidFill>
              <a:latin typeface="標楷體" pitchFamily="65" charset="-120"/>
              <a:cs typeface="+mn-cs"/>
            </a:endParaRPr>
          </a:p>
        </p:txBody>
      </p:sp>
      <p:pic>
        <p:nvPicPr>
          <p:cNvPr id="292868" name="圖片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74" y="801133"/>
            <a:ext cx="3096461" cy="251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AutoShape 26" descr="http://static.apple.nextmedia.com/images/apple-photos/apple/20101019/large/19la4p1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>
              <a:solidFill>
                <a:prstClr val="black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1630" y="3484528"/>
            <a:ext cx="3256866" cy="280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6" descr="http://img.ltn.com.tw/2015/new/mar/18/images/bigPic/600_1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84528"/>
            <a:ext cx="3096344" cy="2610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流程圖: 準備作業 16"/>
          <p:cNvSpPr/>
          <p:nvPr/>
        </p:nvSpPr>
        <p:spPr>
          <a:xfrm>
            <a:off x="1907704" y="5721436"/>
            <a:ext cx="2092410" cy="543697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毒果凍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18" name="流程圖: 準備作業 17"/>
          <p:cNvSpPr/>
          <p:nvPr/>
        </p:nvSpPr>
        <p:spPr>
          <a:xfrm>
            <a:off x="5364088" y="5721435"/>
            <a:ext cx="2092410" cy="543697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毒梅粉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784890" y="643083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4FC0B97E-4B97-4948-A9F7-BD8A1ECF2D09}" type="slidenum">
              <a:rPr lang="zh-TW" altLang="en-US" sz="16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12</a:t>
            </a:fld>
            <a:endParaRPr lang="zh-TW" altLang="en-US" sz="16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" y="817411"/>
            <a:ext cx="2752507" cy="244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43" y="869378"/>
            <a:ext cx="3140053" cy="230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流程圖: 準備作業 15"/>
          <p:cNvSpPr/>
          <p:nvPr/>
        </p:nvSpPr>
        <p:spPr>
          <a:xfrm>
            <a:off x="2353847" y="2874986"/>
            <a:ext cx="4176464" cy="598735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毒</a:t>
            </a:r>
            <a:r>
              <a:rPr lang="zh-TW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糖果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9764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3696" y="161492"/>
            <a:ext cx="8229600" cy="707886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zh-TW" altLang="en-US" sz="4000" b="1" u="sng" spc="50" dirty="0">
                <a:ln w="11430"/>
                <a:solidFill>
                  <a:srgbClr val="FF0000"/>
                </a:solidFill>
                <a:latin typeface="標楷體" pitchFamily="65" charset="-120"/>
              </a:rPr>
              <a:t>新興</a:t>
            </a:r>
            <a:r>
              <a:rPr lang="zh-TW" altLang="en-US" sz="4000" b="1" u="sng" spc="50" dirty="0" smtClean="0">
                <a:ln w="11430"/>
                <a:solidFill>
                  <a:srgbClr val="FF0000"/>
                </a:solidFill>
                <a:latin typeface="標楷體" pitchFamily="65" charset="-120"/>
              </a:rPr>
              <a:t>毒品</a:t>
            </a:r>
            <a:r>
              <a:rPr lang="zh-TW" altLang="en-US" sz="4000" b="1" spc="50" dirty="0" smtClean="0">
                <a:ln w="11430"/>
                <a:solidFill>
                  <a:srgbClr val="FF0000"/>
                </a:solidFill>
                <a:latin typeface="標楷體" pitchFamily="65" charset="-120"/>
                <a:cs typeface="+mn-cs"/>
              </a:rPr>
              <a:t>大變身</a:t>
            </a:r>
            <a:r>
              <a:rPr lang="en-US" altLang="zh-TW" sz="4000" b="1" spc="50" dirty="0" smtClean="0">
                <a:ln w="11430"/>
                <a:solidFill>
                  <a:srgbClr val="FF0000"/>
                </a:solidFill>
                <a:latin typeface="標楷體" pitchFamily="65" charset="-120"/>
                <a:cs typeface="+mn-cs"/>
              </a:rPr>
              <a:t>-</a:t>
            </a:r>
            <a:r>
              <a:rPr lang="zh-TW" altLang="en-US" sz="3600" b="1" spc="50" dirty="0" smtClean="0">
                <a:ln w="11430"/>
                <a:solidFill>
                  <a:srgbClr val="FF0000"/>
                </a:solidFill>
                <a:latin typeface="標楷體" pitchFamily="65" charset="-120"/>
                <a:cs typeface="+mn-cs"/>
              </a:rPr>
              <a:t>悄悄潛入生活中</a:t>
            </a:r>
            <a:r>
              <a:rPr lang="en-US" altLang="zh-TW" sz="3600" b="1" spc="50" dirty="0" smtClean="0">
                <a:ln w="11430"/>
                <a:solidFill>
                  <a:srgbClr val="FF0000"/>
                </a:solidFill>
                <a:latin typeface="標楷體" pitchFamily="65" charset="-120"/>
                <a:cs typeface="+mn-cs"/>
              </a:rPr>
              <a:t>……</a:t>
            </a:r>
            <a:endParaRPr lang="zh-TW" altLang="en-US" sz="3600" b="1" spc="50" dirty="0">
              <a:ln w="11430"/>
              <a:solidFill>
                <a:srgbClr val="FF0000"/>
              </a:solidFill>
              <a:latin typeface="標楷體" pitchFamily="65" charset="-120"/>
              <a:cs typeface="+mn-cs"/>
            </a:endParaRPr>
          </a:p>
        </p:txBody>
      </p:sp>
      <p:sp>
        <p:nvSpPr>
          <p:cNvPr id="292869" name="AutoShape 26" descr="http://static.apple.nextmedia.com/images/apple-photos/apple/20101019/large/19la4p1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>
              <a:solidFill>
                <a:prstClr val="black"/>
              </a:solidFill>
            </a:endParaRPr>
          </a:p>
        </p:txBody>
      </p:sp>
      <p:pic>
        <p:nvPicPr>
          <p:cNvPr id="1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55"/>
          <a:stretch/>
        </p:blipFill>
        <p:spPr bwMode="auto">
          <a:xfrm>
            <a:off x="3098932" y="1948572"/>
            <a:ext cx="3059307" cy="276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流程圖: 準備作業 19"/>
          <p:cNvSpPr/>
          <p:nvPr/>
        </p:nvSpPr>
        <p:spPr>
          <a:xfrm>
            <a:off x="3337305" y="4531935"/>
            <a:ext cx="2582562" cy="642551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捲菸</a:t>
            </a:r>
            <a:r>
              <a:rPr lang="en-US" altLang="zh-TW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(</a:t>
            </a:r>
            <a:r>
              <a:rPr altLang="en-US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海洛因、</a:t>
            </a:r>
            <a:r>
              <a:rPr lang="en-US" altLang="zh-TW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K</a:t>
            </a:r>
            <a:r>
              <a:rPr altLang="en-US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他命</a:t>
            </a:r>
            <a:r>
              <a:rPr lang="en-US" altLang="zh-TW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)</a:t>
            </a:r>
            <a:endParaRPr altLang="en-US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784890" y="643083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4FC0B97E-4B97-4948-A9F7-BD8A1ECF2D09}" type="slidenum">
              <a:rPr lang="zh-TW" altLang="en-US" sz="16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13</a:t>
            </a:fld>
            <a:endParaRPr lang="zh-TW" altLang="en-US" sz="16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流程圖: 準備作業 20"/>
          <p:cNvSpPr/>
          <p:nvPr/>
        </p:nvSpPr>
        <p:spPr>
          <a:xfrm>
            <a:off x="368300" y="4165582"/>
            <a:ext cx="2141838" cy="543697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毒咖</a:t>
            </a:r>
            <a:r>
              <a:rPr lang="zh-TW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啡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1052735"/>
            <a:ext cx="3145700" cy="315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32" y="2541360"/>
            <a:ext cx="2719856" cy="2884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流程圖: 準備作業 27"/>
          <p:cNvSpPr/>
          <p:nvPr/>
        </p:nvSpPr>
        <p:spPr>
          <a:xfrm>
            <a:off x="6516216" y="5399200"/>
            <a:ext cx="2141838" cy="543697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毒郵票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7" name="爆炸 2 6"/>
          <p:cNvSpPr/>
          <p:nvPr/>
        </p:nvSpPr>
        <p:spPr>
          <a:xfrm>
            <a:off x="903492" y="1039981"/>
            <a:ext cx="7560457" cy="5073519"/>
          </a:xfrm>
          <a:prstGeom prst="irregularSeal2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</a:pPr>
            <a:r>
              <a:rPr lang="zh-TW" altLang="en-US" sz="4400" b="1" i="1" dirty="0" smtClean="0">
                <a:solidFill>
                  <a:srgbClr val="FF0000"/>
                </a:solidFill>
                <a:latin typeface="+mj-ea"/>
                <a:ea typeface="+mj-ea"/>
              </a:rPr>
              <a:t>千萬不要被</a:t>
            </a:r>
            <a:endParaRPr lang="en-US" altLang="zh-TW" sz="4400" b="1" i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 defTabSz="800100">
              <a:lnSpc>
                <a:spcPct val="90000"/>
              </a:lnSpc>
            </a:pPr>
            <a:r>
              <a:rPr lang="zh-TW" altLang="en-US" sz="4400" b="1" i="1" dirty="0" smtClean="0">
                <a:solidFill>
                  <a:srgbClr val="FF0000"/>
                </a:solidFill>
                <a:latin typeface="+mj-ea"/>
                <a:ea typeface="+mj-ea"/>
              </a:rPr>
              <a:t>外表所欺騙</a:t>
            </a:r>
            <a:r>
              <a:rPr lang="en-US" altLang="zh-TW" sz="4400" b="1" i="1" dirty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r>
              <a:rPr lang="zh-TW" altLang="en-US" sz="4400" b="1" i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TW" altLang="en-US" sz="4400" b="1" i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32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5476" y="1454050"/>
            <a:ext cx="4038600" cy="4525963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◎</a:t>
            </a: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中樞神經抑制劑</a:t>
            </a:r>
            <a:endParaRPr lang="en-US" altLang="zh-TW" sz="2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zh-TW" altLang="en-US" sz="2400" dirty="0">
                <a:solidFill>
                  <a:srgbClr val="000000"/>
                </a:solidFill>
                <a:latin typeface="+mj-ea"/>
                <a:ea typeface="+mj-ea"/>
              </a:rPr>
              <a:t>第三級的管制藥品</a:t>
            </a:r>
            <a:endParaRPr lang="en-US" altLang="zh-TW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影響</a:t>
            </a:r>
            <a:r>
              <a:rPr lang="zh-TW" altLang="en-US" sz="2400" dirty="0">
                <a:solidFill>
                  <a:srgbClr val="000000"/>
                </a:solidFill>
                <a:latin typeface="+mj-ea"/>
                <a:ea typeface="+mj-ea"/>
              </a:rPr>
              <a:t>短期與長期</a:t>
            </a:r>
            <a:r>
              <a:rPr lang="zh-TW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記憶</a:t>
            </a:r>
            <a:endParaRPr lang="en-US" altLang="zh-TW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注意力計畫</a:t>
            </a:r>
            <a:r>
              <a:rPr lang="zh-TW" altLang="en-US" sz="2400" dirty="0">
                <a:solidFill>
                  <a:srgbClr val="000000"/>
                </a:solidFill>
                <a:latin typeface="+mj-ea"/>
                <a:ea typeface="+mj-ea"/>
              </a:rPr>
              <a:t>事情的能力降低</a:t>
            </a:r>
            <a:endParaRPr lang="en-US" altLang="zh-TW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◎</a:t>
            </a:r>
            <a:r>
              <a:rPr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服用症狀：</a:t>
            </a:r>
            <a:endParaRPr lang="en-US" altLang="zh-TW" sz="2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zh-TW" sz="2400" dirty="0">
                <a:latin typeface="+mj-ea"/>
                <a:ea typeface="+mj-ea"/>
              </a:rPr>
              <a:t>  </a:t>
            </a:r>
            <a:r>
              <a:rPr lang="zh-TW" altLang="en-US" sz="2400" dirty="0" smtClean="0">
                <a:latin typeface="+mj-ea"/>
                <a:ea typeface="+mj-ea"/>
              </a:rPr>
              <a:t>幻覺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影像扭曲</a:t>
            </a:r>
            <a:endParaRPr lang="en-US" altLang="zh-TW" sz="2400" dirty="0">
              <a:latin typeface="+mj-ea"/>
              <a:ea typeface="+mj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zh-TW" sz="2400" dirty="0">
                <a:latin typeface="+mj-ea"/>
                <a:ea typeface="+mj-ea"/>
              </a:rPr>
              <a:t>  </a:t>
            </a:r>
            <a:r>
              <a:rPr lang="zh-TW" altLang="en-US" sz="2400" dirty="0">
                <a:latin typeface="+mj-ea"/>
                <a:ea typeface="+mj-ea"/>
              </a:rPr>
              <a:t>精神</a:t>
            </a:r>
            <a:r>
              <a:rPr lang="zh-TW" altLang="en-US" sz="2400" dirty="0" smtClean="0">
                <a:latin typeface="+mj-ea"/>
                <a:ea typeface="+mj-ea"/>
              </a:rPr>
              <a:t>愉悅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協調性喪失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疼痛感降低</a:t>
            </a:r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64682" y="1468573"/>
            <a:ext cx="4038600" cy="2692400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◎中毒症狀</a:t>
            </a:r>
            <a:endParaRPr lang="en-US" altLang="zh-TW" sz="2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搏過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血壓上升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眼球震顫、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肌肉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緊張而呈強直性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攣性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zh-TW" altLang="en-US" sz="2400" dirty="0"/>
          </a:p>
        </p:txBody>
      </p:sp>
      <p:pic>
        <p:nvPicPr>
          <p:cNvPr id="37893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82" y="3847722"/>
            <a:ext cx="4179540" cy="282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235685"/>
            <a:ext cx="91440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zh-TW" altLang="en-US" sz="4400" b="1" dirty="0" smtClean="0">
                <a:solidFill>
                  <a:srgbClr val="0000CC"/>
                </a:solidFill>
              </a:rPr>
              <a:t>   </a:t>
            </a:r>
            <a:r>
              <a:rPr lang="en-US" altLang="zh-TW" sz="4400" b="1" dirty="0" smtClean="0">
                <a:solidFill>
                  <a:srgbClr val="0000CC"/>
                </a:solidFill>
              </a:rPr>
              <a:t>K</a:t>
            </a:r>
            <a:r>
              <a:rPr lang="zh-TW" altLang="en-US" sz="4400" b="1" dirty="0" smtClean="0">
                <a:solidFill>
                  <a:srgbClr val="0000CC"/>
                </a:solidFill>
              </a:rPr>
              <a:t>他命小</a:t>
            </a:r>
            <a:r>
              <a:rPr lang="zh-TW" altLang="en-US" sz="4400" b="1" dirty="0">
                <a:solidFill>
                  <a:srgbClr val="0000CC"/>
                </a:solidFill>
              </a:rPr>
              <a:t>檔案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6804248" y="6357559"/>
            <a:ext cx="2057400" cy="365125"/>
          </a:xfrm>
        </p:spPr>
        <p:txBody>
          <a:bodyPr/>
          <a:lstStyle/>
          <a:p>
            <a:fld id="{9AB26BEC-94A2-49C6-9A1F-8D19F582FA49}" type="slidenum">
              <a:rPr lang="zh-TW" altLang="en-US" sz="16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14</a:t>
            </a:fld>
            <a:endParaRPr lang="zh-TW" altLang="en-US" sz="16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9" name="Picture 2" descr="http://tw.on.cc/tw/bkn/cnt/news/20140613/photo/bkntw-20140613212239755-0613_04011_001_02b.jpg"/>
          <p:cNvPicPr>
            <a:picLocks noChangeAspect="1" noChangeArrowheads="1"/>
          </p:cNvPicPr>
          <p:nvPr/>
        </p:nvPicPr>
        <p:blipFill rotWithShape="1">
          <a:blip r:embed="rId3" cstate="email">
            <a:lum bright="2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4682" y="52079"/>
            <a:ext cx="2534852" cy="126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26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F2222-BF4E-4D4F-B72E-814C6F137592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063" y="764704"/>
            <a:ext cx="4464485" cy="5283549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2" y="773676"/>
            <a:ext cx="4297175" cy="531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453243" y="4857678"/>
            <a:ext cx="223224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latin typeface="+mj-lt"/>
                <a:ea typeface="Microsoft YaHei UI" panose="020B0503020204020204" pitchFamily="34" charset="-122"/>
              </a:rPr>
              <a:t>500mL</a:t>
            </a:r>
            <a:endParaRPr lang="zh-TW" altLang="en-US" sz="3200" b="1" dirty="0"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06482" y="4857678"/>
            <a:ext cx="223224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>
                <a:solidFill>
                  <a:schemeClr val="lt1"/>
                </a:solidFill>
                <a:latin typeface="+mj-lt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TW" dirty="0"/>
              <a:t>100mL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279" y="1451394"/>
            <a:ext cx="1584176" cy="293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92" y="3177609"/>
            <a:ext cx="802828" cy="144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橢圓形圖說文字 29"/>
          <p:cNvSpPr/>
          <p:nvPr/>
        </p:nvSpPr>
        <p:spPr>
          <a:xfrm>
            <a:off x="2771800" y="225963"/>
            <a:ext cx="5042152" cy="1368152"/>
          </a:xfrm>
          <a:prstGeom prst="wedgeEllipseCallout">
            <a:avLst>
              <a:gd name="adj1" fmla="val 25970"/>
              <a:gd name="adj2" fmla="val 14735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b="1" dirty="0" smtClean="0">
                <a:solidFill>
                  <a:srgbClr val="0000FF"/>
                </a:solidFill>
                <a:latin typeface="+mj-ea"/>
                <a:ea typeface="+mj-ea"/>
              </a:rPr>
              <a:t>長期施用之下</a:t>
            </a:r>
            <a:endParaRPr lang="en-US" altLang="zh-TW" sz="28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b="1" dirty="0" smtClean="0">
                <a:solidFill>
                  <a:srgbClr val="0000FF"/>
                </a:solidFill>
                <a:latin typeface="+mj-ea"/>
                <a:ea typeface="+mj-ea"/>
              </a:rPr>
              <a:t>膀胱容量會逐漸減少</a:t>
            </a:r>
            <a:endParaRPr lang="zh-TW" altLang="en-US" sz="28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47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FB937-A260-4A68-B7E6-56735DA71570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936"/>
            <a:ext cx="9144000" cy="57490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08" y="361936"/>
            <a:ext cx="9151883" cy="5695106"/>
          </a:xfrm>
          <a:prstGeom prst="rect">
            <a:avLst/>
          </a:prstGeom>
        </p:spPr>
      </p:pic>
      <p:sp>
        <p:nvSpPr>
          <p:cNvPr id="7" name="爆炸 1 6"/>
          <p:cNvSpPr/>
          <p:nvPr/>
        </p:nvSpPr>
        <p:spPr>
          <a:xfrm>
            <a:off x="5796137" y="127822"/>
            <a:ext cx="3079148" cy="3228878"/>
          </a:xfrm>
          <a:prstGeom prst="irregularSeal1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4800" b="1" dirty="0">
                <a:solidFill>
                  <a:srgbClr val="FF0000"/>
                </a:solidFill>
                <a:latin typeface="+mj-ea"/>
                <a:ea typeface="+mj-ea"/>
              </a:rPr>
              <a:t>尿</a:t>
            </a:r>
            <a:r>
              <a:rPr lang="zh-TW" altLang="en-US" sz="4800" b="1" dirty="0" smtClean="0">
                <a:solidFill>
                  <a:srgbClr val="FF0000"/>
                </a:solidFill>
                <a:latin typeface="+mj-ea"/>
                <a:ea typeface="+mj-ea"/>
              </a:rPr>
              <a:t>急</a:t>
            </a:r>
            <a:endParaRPr lang="zh-TW" altLang="en-US" sz="4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-62533" y="2852936"/>
            <a:ext cx="4011322" cy="2798310"/>
            <a:chOff x="159075" y="605078"/>
            <a:chExt cx="4011322" cy="2798310"/>
          </a:xfrm>
        </p:grpSpPr>
        <p:sp>
          <p:nvSpPr>
            <p:cNvPr id="9" name="爆炸 2 8"/>
            <p:cNvSpPr/>
            <p:nvPr/>
          </p:nvSpPr>
          <p:spPr>
            <a:xfrm rot="437306">
              <a:off x="159075" y="605078"/>
              <a:ext cx="4011322" cy="2798310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FFFFCC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971600" y="1660803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b="1" dirty="0" smtClean="0">
                  <a:latin typeface="+mj-ea"/>
                  <a:ea typeface="+mj-ea"/>
                </a:rPr>
                <a:t>彆不住</a:t>
              </a:r>
              <a:endParaRPr lang="zh-TW" altLang="en-US" sz="4800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8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57" y="1858753"/>
            <a:ext cx="2400567" cy="225130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121824"/>
            <a:ext cx="2857500" cy="2076450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03920" y="495483"/>
            <a:ext cx="844587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altLang="en-US" sz="4000" b="1" kern="0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052736" y="5229200"/>
            <a:ext cx="8443113" cy="10732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sz="4000" b="1" kern="0" dirty="0" smtClean="0">
                <a:solidFill>
                  <a:srgbClr val="FF0000"/>
                </a:solidFill>
                <a:latin typeface="標楷體" pitchFamily="65" charset="-120"/>
              </a:rPr>
              <a:t>你想變成這樣嗎</a:t>
            </a:r>
            <a:r>
              <a:rPr lang="en-US" altLang="zh-TW" sz="4000" b="1" kern="0" dirty="0" smtClean="0">
                <a:solidFill>
                  <a:srgbClr val="FF0000"/>
                </a:solidFill>
                <a:latin typeface="標楷體" pitchFamily="65" charset="-120"/>
              </a:rPr>
              <a:t>?</a:t>
            </a:r>
            <a:endParaRPr altLang="en-US" sz="4000" b="1" kern="0" dirty="0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98" y="3600849"/>
            <a:ext cx="3879932" cy="2806484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 flipH="1">
            <a:off x="6010846" y="2070879"/>
            <a:ext cx="2838945" cy="146085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零用錢花光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光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493883" y="240877"/>
            <a:ext cx="3017857" cy="140429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朋友遠離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417073" y="3719988"/>
            <a:ext cx="3017857" cy="140429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變成毒怪被抓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63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107"/>
            <a:ext cx="9144000" cy="698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7" name="投影片編號版面配置區 5"/>
          <p:cNvSpPr txBox="1">
            <a:spLocks noGrp="1"/>
          </p:cNvSpPr>
          <p:nvPr/>
        </p:nvSpPr>
        <p:spPr bwMode="auto">
          <a:xfrm>
            <a:off x="6660232" y="635634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45AEDB0-462B-4D0C-B914-9E704C0D0274}" type="slidenum">
              <a:rPr altLang="en-US" sz="1600" b="1">
                <a:solidFill>
                  <a:prstClr val="black"/>
                </a:solidFill>
                <a:latin typeface="標楷體"/>
                <a:ea typeface="標楷體"/>
              </a:rPr>
              <a:pPr algn="r"/>
              <a:t>18</a:t>
            </a:fld>
            <a:endParaRPr lang="en-US" altLang="zh-TW" sz="1600" b="1" dirty="0">
              <a:solidFill>
                <a:prstClr val="black"/>
              </a:solidFill>
              <a:latin typeface="標楷體"/>
              <a:ea typeface="標楷體"/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15093"/>
            <a:ext cx="7886700" cy="843731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b="1" dirty="0" smtClean="0">
                <a:solidFill>
                  <a:srgbClr val="002060"/>
                </a:solidFill>
                <a:latin typeface="+mj-ea"/>
              </a:rPr>
              <a:t>四、</a:t>
            </a:r>
            <a:r>
              <a:rPr lang="zh-TW" altLang="en-US" sz="4800" b="1" dirty="0">
                <a:solidFill>
                  <a:srgbClr val="002060"/>
                </a:solidFill>
                <a:latin typeface="+mj-ea"/>
              </a:rPr>
              <a:t>防毒練功七法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altLang="en-US"/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1475656" y="2164474"/>
            <a:ext cx="8493001" cy="13620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r>
              <a:rPr lang="zh-TW" altLang="en-US" sz="4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祖傳防毒練功心法</a:t>
            </a:r>
            <a:r>
              <a:rPr lang="en-US" altLang="zh-TW" sz="4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br>
              <a:rPr lang="en-US" altLang="zh-TW" sz="4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務必好好勤練</a:t>
            </a:r>
            <a:r>
              <a:rPr lang="en-US" altLang="zh-TW" sz="4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98" y="2924944"/>
            <a:ext cx="3390058" cy="390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0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3630"/>
            <a:ext cx="8893175" cy="12954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練功一法：生活作息正常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1484784"/>
            <a:ext cx="5256584" cy="439248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680EA-2C37-4D78-A2E9-17EB92A16ECA}" type="slidenum">
              <a:rPr lang="zh-TW" altLang="en-US" sz="16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19</a:t>
            </a:fld>
            <a:endParaRPr lang="zh-TW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851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B14680EA-2C37-4D78-A2E9-17EB92A16ECA}" type="slidenum">
              <a:rPr lang="zh-TW" altLang="en-US" sz="1600" b="1">
                <a:solidFill>
                  <a:schemeClr val="tx1"/>
                </a:solidFill>
                <a:latin typeface="+mj-ea"/>
                <a:ea typeface="+mj-ea"/>
              </a:rPr>
              <a:pPr/>
              <a:t>2</a:t>
            </a:fld>
            <a:endParaRPr lang="zh-TW" altLang="en-US" sz="16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60648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1" hangingPunct="1">
              <a:defRPr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 smtClean="0"/>
              <a:t>校園反毒聯盟</a:t>
            </a:r>
            <a:r>
              <a:rPr kumimoji="1" lang="zh-TW" altLang="en-US" sz="4800" dirty="0" smtClean="0">
                <a:solidFill>
                  <a:schemeClr val="tx1"/>
                </a:solidFill>
              </a:rPr>
              <a:t>要告訴你的事</a:t>
            </a:r>
            <a:endParaRPr kumimoji="1" alt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331207957"/>
              </p:ext>
            </p:extLst>
          </p:nvPr>
        </p:nvGraphicFramePr>
        <p:xfrm>
          <a:off x="544880" y="1628800"/>
          <a:ext cx="805423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5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88" y="548680"/>
            <a:ext cx="8893175" cy="52419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練功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不靠藥物提神與減肥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</a:p>
        </p:txBody>
      </p:sp>
      <p:pic>
        <p:nvPicPr>
          <p:cNvPr id="7885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819275"/>
            <a:ext cx="6553200" cy="43465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3602064" y="3429000"/>
            <a:ext cx="2050056" cy="14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zh-TW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603980" y="3403892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</a:t>
            </a:r>
            <a:endParaRPr lang="zh-TW" altLang="en-US" sz="8800" b="1" dirty="0">
              <a:solidFill>
                <a:srgbClr val="FF0000"/>
              </a:solidFill>
              <a:latin typeface="Malgun Gothic" panose="020B0503020000020004" pitchFamily="34" charset="-127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680EA-2C37-4D78-A2E9-17EB92A16ECA}" type="slidenum">
              <a:rPr lang="zh-TW" altLang="en-US" sz="1600" b="1" smtClean="0">
                <a:solidFill>
                  <a:schemeClr val="tx1"/>
                </a:solidFill>
              </a:rPr>
              <a:pPr/>
              <a:t>20</a:t>
            </a:fld>
            <a:endParaRPr lang="zh-TW" altLang="en-US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106" y="397042"/>
            <a:ext cx="8893175" cy="128587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練功三法：遠離是非場所。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</a:p>
        </p:txBody>
      </p:sp>
      <p:pic>
        <p:nvPicPr>
          <p:cNvPr id="33797" name="圖片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76250"/>
            <a:ext cx="8413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標題 1"/>
          <p:cNvSpPr>
            <a:spLocks noGrp="1"/>
          </p:cNvSpPr>
          <p:nvPr>
            <p:ph type="title"/>
          </p:nvPr>
        </p:nvSpPr>
        <p:spPr>
          <a:xfrm>
            <a:off x="467544" y="1678524"/>
            <a:ext cx="3147594" cy="646331"/>
          </a:xfrm>
          <a:solidFill>
            <a:srgbClr val="FFFF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/>
            <a:r>
              <a:rPr lang="zh-TW" alt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n-cs"/>
              </a:rPr>
              <a:t>夜   店 </a:t>
            </a:r>
          </a:p>
        </p:txBody>
      </p:sp>
      <p:pic>
        <p:nvPicPr>
          <p:cNvPr id="8090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82301"/>
            <a:ext cx="4320354" cy="327100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41" y="2482301"/>
            <a:ext cx="4479094" cy="3271008"/>
          </a:xfrm>
          <a:prstGeom prst="round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004048" y="1678525"/>
            <a:ext cx="3147594" cy="646331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汽車旅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館</a:t>
            </a:r>
            <a:endParaRPr lang="zh-TW" alt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6660232" y="6370130"/>
            <a:ext cx="2057400" cy="365125"/>
          </a:xfrm>
        </p:spPr>
        <p:txBody>
          <a:bodyPr/>
          <a:lstStyle/>
          <a:p>
            <a:fld id="{B14680EA-2C37-4D78-A2E9-17EB92A16ECA}" type="slidenum">
              <a:rPr lang="zh-TW" altLang="en-US" sz="1600" b="1" smtClean="0">
                <a:solidFill>
                  <a:schemeClr val="tx1"/>
                </a:solidFill>
              </a:rPr>
              <a:pPr/>
              <a:t>21</a:t>
            </a:fld>
            <a:endParaRPr lang="zh-TW" altLang="en-US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01950"/>
            <a:ext cx="9893300" cy="135731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練功四法：不接受陌生人的飲料、香菸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714500"/>
            <a:ext cx="36433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7893" name="Picture 6" descr="pe06984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385762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unnys\Desktop\482664_430889750331503_1453741220_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58125" cy="46420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755650" y="1557338"/>
            <a:ext cx="6391275" cy="7080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看好妳的飲料，以防被撿屍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FB937-A260-4A68-B7E6-56735DA71570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7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640"/>
            <a:ext cx="8893175" cy="52419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練功五法：絕對</a:t>
            </a:r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不好奇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試用毒品。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</a:t>
            </a:r>
          </a:p>
        </p:txBody>
      </p:sp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97413" y="1556792"/>
            <a:ext cx="3876675" cy="444554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556792"/>
            <a:ext cx="4019550" cy="444554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FB937-A260-4A68-B7E6-56735DA7157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6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9937750" cy="52419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練功六法：正確抒壓管道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1700809"/>
            <a:ext cx="3456384" cy="646331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找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朋友出遊 </a:t>
            </a:r>
            <a:endParaRPr lang="en-US" altLang="zh-TW" sz="36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0032" y="1700809"/>
            <a:ext cx="3384376" cy="646331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培養自己的興趣</a:t>
            </a:r>
            <a:endParaRPr lang="en-US" altLang="zh-TW" sz="36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680EA-2C37-4D78-A2E9-17EB92A16ECA}" type="slidenum">
              <a:rPr lang="zh-TW" altLang="en-US" sz="16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24</a:t>
            </a:fld>
            <a:endParaRPr lang="zh-TW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697943"/>
            <a:ext cx="4176712" cy="311660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49" y="2592711"/>
            <a:ext cx="2304455" cy="31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989" y="332656"/>
            <a:ext cx="8820472" cy="52419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練功七法：尋求支持幫助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TW" sz="3200" b="1" dirty="0" smtClean="0">
                <a:latin typeface="+mj-ea"/>
                <a:ea typeface="+mj-ea"/>
              </a:rPr>
              <a:t> </a:t>
            </a:r>
            <a:endParaRPr lang="zh-TW" altLang="en-US" sz="3200" b="1" dirty="0" smtClean="0"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680EA-2C37-4D78-A2E9-17EB92A16ECA}" type="slidenum">
              <a:rPr lang="zh-TW" altLang="en-US" sz="1600" b="1" smtClean="0">
                <a:solidFill>
                  <a:schemeClr val="tx1"/>
                </a:solidFill>
              </a:rPr>
              <a:pPr/>
              <a:t>25</a:t>
            </a:fld>
            <a:endParaRPr lang="zh-TW" alt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-252536" y="1459806"/>
          <a:ext cx="96125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10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30578"/>
            <a:ext cx="8820472" cy="52419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練功七法：尋求支持幫助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25000"/>
              </a:lnSpc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endParaRPr lang="zh-TW" altLang="en-US" sz="3200" b="1" dirty="0" smtClean="0">
              <a:latin typeface="+mj-ea"/>
              <a:ea typeface="+mj-ea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600807" y="1460658"/>
            <a:ext cx="2141922" cy="172819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戒癮治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療</a:t>
            </a:r>
            <a:endParaRPr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316538" y="1429890"/>
            <a:ext cx="2881720" cy="197818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/>
                <a:ea typeface="標楷體"/>
              </a:rPr>
              <a:t>各醫院門診</a:t>
            </a:r>
            <a:endParaRPr lang="en-US" altLang="zh-TW" sz="2800" b="1" dirty="0" smtClean="0">
              <a:solidFill>
                <a:schemeClr val="tx1"/>
              </a:solidFill>
              <a:latin typeface="標楷體"/>
              <a:ea typeface="標楷體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altLang="zh-TW" sz="2400" b="1" dirty="0" smtClean="0">
                <a:solidFill>
                  <a:srgbClr val="0000CC"/>
                </a:solidFill>
                <a:latin typeface="標楷體"/>
                <a:ea typeface="標楷體"/>
              </a:rPr>
              <a:t>1.</a:t>
            </a:r>
            <a:r>
              <a:rPr lang="zh-TW" altLang="en-US" sz="2400" b="1" dirty="0" smtClean="0">
                <a:solidFill>
                  <a:srgbClr val="0000CC"/>
                </a:solidFill>
                <a:latin typeface="標楷體"/>
                <a:ea typeface="標楷體"/>
              </a:rPr>
              <a:t>藥癮防治科</a:t>
            </a:r>
            <a:endParaRPr lang="en-US" altLang="zh-TW" sz="2400" b="1" dirty="0" smtClean="0">
              <a:solidFill>
                <a:srgbClr val="0000CC"/>
              </a:solidFill>
              <a:latin typeface="標楷體"/>
              <a:ea typeface="標楷體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altLang="zh-TW" sz="2400" b="1" dirty="0" smtClean="0">
                <a:solidFill>
                  <a:srgbClr val="0000CC"/>
                </a:solidFill>
                <a:latin typeface="標楷體"/>
                <a:ea typeface="標楷體"/>
              </a:rPr>
              <a:t>2.</a:t>
            </a:r>
            <a:r>
              <a:rPr lang="zh-TW" altLang="en-US" sz="2400" b="1" dirty="0" smtClean="0">
                <a:solidFill>
                  <a:srgbClr val="0000CC"/>
                </a:solidFill>
                <a:latin typeface="標楷體"/>
                <a:ea typeface="標楷體"/>
              </a:rPr>
              <a:t>精神科</a:t>
            </a:r>
            <a:endParaRPr lang="en-US" altLang="zh-TW" sz="2400" b="1" dirty="0" smtClean="0">
              <a:solidFill>
                <a:srgbClr val="0000CC"/>
              </a:solidFill>
              <a:latin typeface="標楷體"/>
              <a:ea typeface="標楷體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altLang="zh-TW" sz="2400" b="1" dirty="0" smtClean="0">
                <a:solidFill>
                  <a:srgbClr val="0000CC"/>
                </a:solidFill>
                <a:latin typeface="標楷體"/>
                <a:ea typeface="標楷體"/>
              </a:rPr>
              <a:t>3.</a:t>
            </a:r>
            <a:r>
              <a:rPr lang="zh-TW" altLang="en-US" sz="2400" b="1" dirty="0" smtClean="0">
                <a:solidFill>
                  <a:srgbClr val="0000CC"/>
                </a:solidFill>
                <a:latin typeface="標楷體"/>
                <a:ea typeface="標楷體"/>
              </a:rPr>
              <a:t>身心科</a:t>
            </a:r>
            <a:endParaRPr altLang="en-US" sz="2400" b="1" dirty="0">
              <a:solidFill>
                <a:srgbClr val="0000CC"/>
              </a:solidFill>
              <a:latin typeface="標楷體"/>
              <a:ea typeface="標楷體"/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020008" y="2132856"/>
            <a:ext cx="1263960" cy="57606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zh-TW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00807" y="3763891"/>
            <a:ext cx="2089029" cy="172819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心理諮詢</a:t>
            </a:r>
            <a:endParaRPr lang="zh-TW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5555273" y="4785349"/>
            <a:ext cx="2378295" cy="160487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踹貢少年專線</a:t>
            </a:r>
            <a:r>
              <a:rPr lang="en-US" altLang="zh-TW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1980</a:t>
            </a:r>
            <a:endParaRPr lang="zh-TW" altLang="en-US" sz="28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2967115" y="4368315"/>
            <a:ext cx="1263960" cy="57606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zh-TW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508354" y="3640965"/>
            <a:ext cx="2249044" cy="158203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張老師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專線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1980</a:t>
            </a:r>
            <a:endParaRPr lang="zh-TW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6747912" y="3640860"/>
            <a:ext cx="2249044" cy="158203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生命線</a:t>
            </a:r>
            <a:r>
              <a:rPr lang="en-US" altLang="zh-TW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1995</a:t>
            </a:r>
            <a:endParaRPr lang="zh-TW" altLang="en-US" sz="28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</a:rPr>
              <a:t>26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86581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zh-TW" sz="2800" kern="0" dirty="0" smtClean="0">
              <a:solidFill>
                <a:prstClr val="black"/>
              </a:solidFill>
              <a:latin typeface="標楷體"/>
              <a:ea typeface="標楷體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altLang="en-US" sz="2800" kern="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AutoShape 2" descr="data:image/jpeg;base64,/9j/4AAQSkZJRgABAQAAAQABAAD/2wCEAAkGBhQQERUSEhQVFRAUGBcZFxcWGBoUHhoUFhohHRUdFRseJyceFxkjHhYYITAgJScpLC8vFR4xNTAqNSYrLCkBCQoKDgwOGg8PGiwlHyQ1Ly01KSk1Mi8vNSw1KjEsKS8tLDQvKiwsNTIsKjUsKjUvKi4sKTQsLSkvKSwsLiwqNf/AABEIAKYBMAMBIgACEQEDEQH/xAAcAAEAAgMBAQEAAAAAAAAAAAAAAwYEBQcCAQj/xABJEAACAQIDAwkGAwQGCQUBAAABAgMAEQQSIQUGMQcTFCIyQVFhkRVScoGx0SNCcTNzk6EXJWKCwdIWNUNTVFWSwvBEY4OisiT/xAAaAQEAAwEBAQAAAAAAAAAAAAAAAgMEAQUG/8QANREAAgEDAwEFBgUDBQAAAAAAAAECAxEhBBIxQRNRYXGBFDKRobHBBSPR4fAiQnIVJDRSYv/aAAwDAQACEQMRAD8A7RhsMuReqvZHcPCpOip7q+gphewvwj6VLQEXRU91fQU6Knur6CpaUBF0VPdX0FOip7q+gqWlARdFT3V9BToqe6voKlpQEXRU91fQU6Knur6CvmLxiQo0kjBI0BZmY2AUakk+FeNn7SixEYlhkSWJuDowcG2hsRpoaAk6Knur6CnRU91fQVLWDtvbEeDgeeW+SMXNtSSTZQPMkgfOuN2ySjFyajHlmT0VPdX0FOip7q+grmJ5dF/4Q/xR/kr1Fy35iFXBsWOgAluSfIZNap9op956f+j63/p81+p0zoqe6voKdFT3V9BXOcZywvCQJtnyx34Z3KXHlmQXq+bC21HjIExEV8jjgeIINmB8wQRU41IydkzLX0VehFTqRsn1w/pcyuip7q+gp0VPdX0FS0qwyEXRU91fQU6Knur6CpaUBF0VPdX0FOip7q+gqWlARdFT3V9BToqe6voKxItvwPiXwiyocVGuZogesqmxBI8Ouv8A1CthQEXRU91fQU6Knur6Cpa+XoCPoqe6voKdFT3V9BWHh94sNIkkiTxNHDfnXV1KpYZjmYGwsNan2btSLExrNBIskTXyuhzA2Njr5EEfKgJeip7q+gp0VPdX0FS3pegIuip7q+gp0VPdX0FY2zduQYnPzE0cvNnK+Rg2VvBrcDofSs6gIuip7q+gp0VPdX0FS0oCLoqe6voKdFT3V9BUtKAi6Knur6Co8ThlyN1V7J7h4Vk1Fiuw3wn6UAwvYX4R9KlqLC9hfhH0qWgFKUoBSlKAVrd4tlvicNJDFM2HkcALKl8yG4NxYqe63Eca2Va/b+Injw0rYWMS4kIebQkKC/dcnTztcXta4vegPzvv5gp8Pi02bJtiedHy9IMzOscQJDLnBds5AGa3w2uTpmQphcMgij3nnSNBZUihxGUD+yFfKONaHC7Bxse0gs0eHmxssRndMZbKDJr+JmKjnOBt3Xt3VdYIdpx9jBbDX4RAP++gLDyYbMM0/Sottz46GLMrwyLKgu6kKWDuf1By/l8q3/K8f6tb95H9aqHIS0nTdqiURrIXjLrFbIHzy3EdrjLcm1jVu5X/APVrfvI/rVdX3Gbfw/8A5VP/ACX1K/u3yNI8KyYqSQSOA2SPKuUHUBiQbt48Pnxq47qbhYfZxdo8zyN+eSxZV91bAADx8fkKzN0tvpjcLHMhF7AOPdkA6wP1HkQa3NRp0oJJxRbq9dqpylTqyfOUanerYqYvCywuAbqSpP5XAurDwIP8rjvqu8jx/q4fvJP8K32+O1xhcFPKTYhCq+bv1U/mQfka0PI9/q4fvZP8K47dqvIlDf7BO/G5W87O/wBi8UvSqLvhuRj8Xiedw205cLFlUc0ue2YXudGA1v4d1Xnll5vS9cq/ot2t/wA8n9JP89P6Ldrf88n9JP8APQHVH4GvzBu/vJIuGD4na2NgV5ZAqRK0xORUzEyFwV7YFrEaedfo3drZkuGwscOImOImQMGla93uxIvck6Agce6uY4V48Nt+PZWDWKLAoueeNlWTNMyZjlaTM4JHMiynuJtQFIixuyecMz7S2qcQws0oAViNNC1yxGg0v3CtrsreB8PjNnyYDaGMxOGxWIMLxYok2CtGG0uRqJtCACCtZW0cZLhd5cacLgVxbczGOZAChVMcBLgWI0IA4fnq77qY6fGYpRjNjR4ZYlLxzMFYrICLBDlBUm5Nwfy0BkctmLaPY05VirFoQCpKn9qp0I8garGx+TnakmHhddtTIrxxsqWc5QyghR19bXt8q3XL/Ll2Qw96aIfzJ/7ape/vJZh8Bsrpiy4h8UvM2Z3BAzFQQoAFgL6a6WoDTQbj4qDakuxzjmiXFJmzhWyz3UmzJmH/ALg4nVfOujcjmyFwr4mCPaIxSQnI0IRoxFJmOZhckMGIIzDQ241W+WDTA7L2isuTHKsQVh2mDRhyw+Bhfw/FPjV45F9gRYXZcTowd8SOdkcd7HQL/cAy28Q3jQFb5ZcFjsIsu0IdozRwlolXDpmULdQpIYNbUqW7P5qztnbB2xhsGZYdoJiJJxE5OKVrQxBGZymr3Yll/L+Wsnl+/wBUN+9i+prW7e5UsGdkTwYeYPiEwscdgCBmlAjbITbMVzEm1xQHPt08Jj49lYvaeHxjQKkvWiVb84wyXYtwAHO8LHsmv0FudtdsXgMNiHtzksSM9tBnI61h3C99KoB2H0TdJ42FnbDmVvilYOAfMBlH92rVySn+p8H+7P8A+2oC3UpSgFKUoBUWK7DfCfpUtRYrsN8J+lAML2F+EfSpaiwvYX4R9KloBSlKAUpSgFKUoDkW8fJ/7Q3hJxMErYE4dfxBmRecVdBnHf5Vq96+TTD4ScJh9jz4uEoG5xMU6WYkgqVseFgfnXcaUBy3kR3RnwZxk00DYZJ3TmonbMyxoXNieJtnAubE5SbVYuVfCtJs2XKL5GRjb3Q2p+V7/oDVwr4ygix1B7qjKO6LRdQq9jVjU7mmfmjd/eWfASc5A9ie0p1VgO5h3/rxF9DXUti8tGHkAGJjeJ+9lHOL/LrD9LH9atx3OwR/9Jh/4Sfavn+huC/4TD/wk+1ZadGpDiR7ur/EdFqs1KTv3pq5yLlL34GPkWKEnosWoNiM7katY6gAGwv4k99dE5JcKybNQsLZ3dhf3SbA/O1/St0NzsF/wmH/AISfatsigCwsANLDuHdVkKUlNzkzLqtfSnpo6ajBpJ3uz1SlK0HjClKUB8Y6ePlXFdg8j77SfG4naqSwYiWYmII63QakkdpXXrKo/dnhXa6UBxSPkl2rs3ENitn4yOaQpkPPCztHpZTmzqbZF1zL2Rwrd7N3s2+ksceJ2bEyMyqZI2sAGNizZWcWF78BwrqFKA59y27AxGN2ekWFiaVxOjMFIBCBHBOpF9WX1rTcoGyNtbQWXAphsN0IyLzcokCtzaNdCwLnXhey9xsK61SgOTJyZz43aP8AWCj2dhMOsOHUMCJOpkzaaq1wXNwCDzY6wF623JBu/jdnx4jCYpP/AOdJWOHfMDmBJDWUElUNgwvbVmrodKAo+83JLhto4zpWJkmZcqgQq+VLroT3kXFtFy8POq7vdyYc5icDhMJhEi2Yr85iJFK3Yi/VckmRiFDAE3F5fKutUoDkO+eP23iocRgfZqGKUsiSo4/Zh+qbFrC4A42teuh7k7GbB7Pw2HktzkUSh7G4z8Wse/Umt3SgFKUoBSlKAVFiuw3wn6VLUWK7DfCfpQDC9hfhH0qWosL2F+EfSpaAUpSgFKUoBSlKAUpSgNXvJNMuHY4cMZSUHUAZlQsBIyK1gzBbkA99qo2zd65YubkXnn56V4khll54y2QlXRiBzeWTKjEXTrNbs1d958DLPhzHDlJZkzqzGPPFm/ETOASuYaXtwJqrjcyeTFJMVGHIuCyTifLFkZRHFE0IRV6wHha/eb1XK98HqaSVJU2qluv0x4/BY82Q4HeKSN/w8QZ5MREuTOSUOIbENGzRJxEKhWawt1UBOtaXCbblbEpiY+bGInnxEYYq+VlEEPMaZgwViQQCxAMt9as8e5mImYDEyhUhSRI2hyKziRmzF/wxzYMbBbL33Isaw9j7rSztbExNEtpS5ASMLIyQpGMMAzmydHDBzbgNKi0zZCpQjuePH527r9PXBjYvbD4ppJUlkRWHVAxDQiO2D52wQMM7CQEMLEgA30Gmt9oiGPpkMic+rHpDjExyFgxVlVxzYEpZYnCqMuWx11qxS7i4hHlELwlJWd+dmzNIJJYjHIQqBVBOZmuD32tUOF3cxckjYecztAzpzjc6wjaGNHU5CZGkJlLoWSwAynU6UszsatBLDVlbHh1Xj+qLTtDeQQypEYyWk1Trxrf9czAjUhR4k6Xr0+8QErRCKQssixnWMauuZTqwOW19bflNZM2xonNyi94YWFnBTJZ/eGU21qKLYCK5cFgWl51gAgBfIEF7LcgAX43vxJq4+eMWHe+J5khVXvIzqrHKoPNkhiLkMwuBqAeJ8DWT7eAco8UqdV2BIRrqguxsjMwGoGo4kDvpFu3CsgkGfnAXa+du1IQWOXs8Rwtbyrxgd21gvzUkqhgc1yj3NiLlnUsbElgL5QSdLG1AYsW+sJikkZZI+aQuVdct0UKWKk6G3OKLX/MPGotn7+xSxyOY5IxFzYYPkGsui2Oa3HTjU0O5UCCVULosysrhcgzZwA5Jy5rkDhewubAaWlwm6EEWYJnCOYyylswJiN11N246kXt/OgMV9+YxA8/NSlEbLoYzfjYizEAdXvt2l43r1/pxFzAm5uTrZ7J1ASYwL6lgvFgAL3JNqkXcrD5GjbnHRmDkM50fIUJFrWurEHu4WtYW9YXc6GOMIGkNixzFhfM7KxJsALjm0tpplHfrQHufehUjD81KbpI1l5tj+EwUg5XIuSwta/HW2tYO2eUCHDFA0crBxe4CiwGe4IYg3BjYWrL/AND4QkaAyDmf2RzZsijsqoYFcq5UtcEnILk6384/crDzoqyBiVXJmvqVvc30tc3bUAdo2tQEW0N+YoXaMxys65cwUKbZlDDv1OtgOJINWStBjNysPK+ds+bqntX7AAS1wbWsPTwJB34oBSlKAUpSgFKUoBSlKAVFiuw3wn6VLUWK7DfCfpQDC9hfhH0qWosL2F+EfSpaAUpSgFKVhbbxpgw00w4xxyOP1VSR9K43Y7GLk0kaLbvKVg8HIYndnkXRhGubKfBjcC/kDpW42DvFBjo+cw75lBsRYgqfBgdRVN5HNlr0WTEOA00sjAsdTlW2lz4sWJ8dPCsTYcYwW8E2HjGWGdCco0AOQSaDusQ4HgGqhVJYk+GezV0dC9SlC+6Cvd8O3vYtjwyXreDefD4BA+IfLmvlUAszEccoHh48NRWq2Jyl4LFyCJHZJGNlEi5cxPAA6i57gTrVc35gEW18LisUhbAhQpbKWVXGa2YfEyt5277Vj8o+Og2gcPDgbT4zPcNEL5Y7HtMNAMxU+WUnTv5KrJN+HTvJUNDSnGCak9yb3LiPOHjp1yjqbuFBJIAAuSdAAON6ps/K5gFkyZ5GANs6oSv3I/QV85VdoNDsxlv1pWSMkaXBuz+oQj51n7r7tQjZsUDRqVliUyaDrNIt2JPiCdD3WHhU5Sk5bYmWlRowo9tWTd3ZJO3HL4fob/BY1Jo1liYPG4urDUEVpt49+sLgGCTOTIRfIgzNbxPcPmarHI3imVMVhWNxBICP72ZWt5Xjv8zWNyaRLjMfjcZIAzhwEvrlDluHgQqKo8r1HtXJRty/4y16GFKpVdS7jC3GG7+75eJdN298sNtAHmH666sjDKwHjbvHmL8a3lcw3qhGC23g54gFE5VZANASzZHJHmHX5reun1ZTk3dPlGXV0IU9k6d9slfPTNmiPEThFZ27Kgse/QC5+lVH+lvZ/wDvX/hP9quDoCCCAQdCDrcHjetHtTZOBw0LzSYbDiONSx/Bj7u4acTwHma7Pd0t6kNP2LdqkZNvja0vszE2dyl4LESpDHIxkkIVQY3Gp4akaVPtvf8AwmDl5md2WQAGwRm0bhqBaq1ybbvieR9pyxIhdiMPGihVRBoWAAAv+UHyY99XnF7Dw8rZ5YIXfhmeNGNhw1IvUIOco3x+xp1FPS0a+y0mks5XvedunHBW/wClvZ/+9f8AhP8AarPsvakeJhWeIkxuLqSCugNuB4cDXN94dmQ4/aKbOw0MUcUXXxMkcaKdOKhgNLXA+JtezVn39lGD2VKsICKFWJQulldgpt/dJqMZyy3wiytpaLdOFK6lO2G07J8dFzz5EON5WcBFIY87vY2LImZb+RuMw8wDVo2btOPExrLC4eNuDD+d+8EeB1qt8n+wIk2ZErRq3PpnkuAc2fUZvEBSB8q0XJS5gxWOwVyUikJW/wDZYoT8wE9K7Gcrrd1OVtNQlCp2N70+/qr2vwrZOl1HiMQsas7sFRQSzE2AA4knuFSVV+UrZ8s+zpUhBZ7oxVdSyqwLADvOl7d9qtk7Js86hBVKkYN2TaVzCflewAfLmkK3tnEZy/5v5VbsFjUmjWSJg8bi6suoIrn+yt59mpsoQuUBEWWSEr12ly2bS1yS2ubzvcW02PJJs2aDAfjKy55GdFbQhCqi9jwuQT8799UwqNtJtPyPS1WkpwpynGMouLt/V18VhevKNlvDyg4TAvzcrlpdLpGuYi/DNwAPle9ZO7m+WGx9+Ye7qLlGGVgPG3ePMX41Rt2Z4sBtPGdPtHLIxaGWQdUqWYtlbgLgp/0keVSbPCYvby4jBLfDxoeelUEIzlWBseBJzIPPKT3Xriqyv62t1LZ6GioySTxHdv8A7W7cceize50Dbm3IsFEZp2KxggXALG7cLAa1Xf6W9n/7x/4T/atTy1Ysczh4CbCSUsT4Kgtc+X4l/lTC74bELiPmYwvASNhlynuBJtmH6kDzpKo9ziml5kKGig6EasoTk3f3eiXoy/7N2imIiSaMkxyDMpII0/Q8KyaiwsaKiiMKIwBlCABcvdltpb9KlrQjyJWu7cClKV0iKixXYb4T9KlqLFdhvhP0oBhewvwj6VLUWF7C/CPpUtAKUpQCtXvRhzJgsSi6s0MoH6lDatpSuNXViUJbZKS6FF5HJw2z7DiksgPzsw/k1axBzu8xK6iKPrfwbfWQCsxtwcZg5pH2ZiUiilN2jkFwp7svVYG1zY2BtprW33L3K6CZJpZOexc3bfuAJuQt9Tc6k99hoLVmUZNRi1we5UrUYyq14zT3ppRzdX5v0x55K5tkHaO2+hTswwkKhuaDFRIcgbW3E3YfJTa1ya9coO68OAgXGYK+GnidBeMkZlY2sRwPcfMA3vW83t3EOJmTF4aXmMZHazWuGA4ZrcDY2vrcaEGtXNuFjsc6DaOLRoEN+bhFsx8+qoBt362ubWvXJQeVa7fUnR1FP8qSqbYxVpQzl9cWs7+JDyjztitiwTkWJMEjAd2dCD8ruKuu7M4fBYdwdDDEf/oL1NtDY0U+HbDOv4LJksNLAdnL4EWBH6CqJHuHtOGJsJDjYxgzcdZSHCN2gOqSL3OgbvPC9WNSjLda+DJGVKvQ7JyUbSbV78PyvlWPHI915cdMOw8iWPzdj/Jh6185HRzcuOhbR0ddPhLqfQgetXXdbdqPZ+HWCMltSzsRYs54m3dwAA8AOPGq/tvcWcYs43Z86wzOLSK4urX4ngeNgSCOIvcVBU5RUX3fcvnq6VedaF7KdrN/+eL+ZquUT8Tauzol1YMjHyUyjX0jPpW63vn2qJwMAitBkW5PN/tLnN2iDwy183Z3GljxRx2OmE+KtZcosqaWuNBra4AAAFzxJq6VOMG7t4uUVtVCm6cIJTUFbKxdu7twVvcuXHskntBQr5hktk7NtewT3241X+VrGNJ0bARnrYmQZv0BCpfyzNf/AOOuiVVNqbnvPtSDGl05mFQMhvmuM5BHdxceldnF7NqK9LXh7R200lZNpLi9sfMsmBwawxpEgskahVH9lRYfSoNt7SGGw8s54RozW8SBoPmbD51nVpd8NivjcHJh42VGky6te1lcMeGuoFvnVkrpYMVLbKou0eG1d+F8lc5ItmkYaTFyazYqRiWPEqpI/m5c+lZ3KtAW2ZKR+Vo2+QcA/Wt7u3snomFhgJBMaAEjgW4sR8yay8bg1mjeKQZo3Uqw8VYWNQUPy9vga56r/edv0Ur+iePkajcScPs7CkcBEq/NOqf5qaqHJuOc2ptGZdUzsAfjlYj+SVNBuJtLCq8GDxqDCsTbOCHUNxy2U2PmCNdbCrTudummzoOaU53Y5pHItmbhoO5QOA/XxquKlJxurWNVWdGlCq4TUt/CV8K93fHoVCTFbwXNo0tc2/YcO781Z3KHt3E4bZcNyUxMvNpKy2BVubLSBSOBJW1x3XtV/rV7ybvx46BoJb2NiGHFXHBh/wCcCam6bUXZv1KKetpyqwc6cUk87V9c5NBgeTLBHDKjx55GUFpsxzl2FywN9NTcDh43rC5KNsyyJiYJXMowzgI5NyVOYWv3jqXHxW8Kii3P2tFH0aPHR9GAyhipDhPBTlJGnDradxFWjdDdOPZ0HNISzMczuRYs3Dh3Adw+9QjF7k0rWL69WKozjOpvcmrc4zl5WLrFkUjcLZqbXkxGLx34zBwqRsTlQEX0Xw4ADyJ1Ote9p4cbI2rhVwhKwYoqskNyV1cISAeHaBHgVPcbVssTyf4nDYh59mYhYRLq8UguvG+mjAi5Nha4ubGsjYO4UvShjdoTifEL2FUWVbcDwHC5sAAATfU1BQlZK2e80z1NLdKp2n9DjZU891krWsrPNza7w4fZ808MeL5tsRpzSOWuczadUGzAlbWOhtao9/8AZcMmzp86r+HGzRmwGV1F1ynuubD52pvpuUu0FRlcxYmI3jkHd32a1ja4BBGoPzB0GK3J2njAIcZjY+jAgsI16zW4X6qg/MkX1satnfK28/zJi0/Z2pz7W23lO+M/22XU23JTO77Niz3OVpFUn3Axt8hqPlVvrG2bs5MPEkMQyxxgKo8h4+JPEnzrJq2C2xSZg1FRVaspxVk22KUpUigVFiuw3wn6VLUWK7DfCfpQDC9hfhH0qWosL2F+EfSpaAUpSgFKUoBSlKAUpSgFKUoBSlKAUpSgFKUoBSlKAVUNtYSY4SJY45DOrsXsSCZLNma/usxuDwsRw0FW+lAc0TYuMXDJDkmMiyTKDnPBlQKS3hctrfghsdRWQuyMUMLCp568aYhSFLZswkAhYspzEkBba2GrG6i1dDpQGvwGGlSKNcwDK3Xz5pcy3NwpLXW+hBJaw0INU/evY+MbFTSwq7RvGI9GtwXMSoDA8brw1uRbvroFKA53tXY+L6XLIiSGCVozbNqFjKAgANe5zP6X0teshdmYgY0yhZjGcSb2tpGQgDXZVYrnQjKLgKzm5Bu98pQGDgIyJJjYhC4yg97ZRnZfBSbfqVY99znUpQClKUApSlAKUpQCosV2G+E/SpaixXYb4T9KAYXsL8I+lS1Fhewvwj6VLQClKUApSlAKUpQClKUApSlAVnbu0n50orFVW3A2ubXN/Wqy29EgmEZe15BHl5xuc14Pkt2Cba34G/lVw2vsNpHzpbW1wdNRppWo/wBDnz57a3zAc4xUNa2YJfKD528+NfEanT6t6io5Rk072tf0PVpzp7FZo0EO+ErFgC2iysBnkH7I2NyQFYHjdC1rd/GpNmbxYmUsCGGTS95VzNkVhbMoC3zjQm/frW3XcU8CgK2ICs7OoB4hVYlVFtNBw04aV4h5PlQsViiGe9+A0KhCBYaAgfzNQenr2aVOfz/XuJKcO9Gnm3smUOM3XVolvmkt+IxU6PzZNsp1Bsb8dCKkwO8k7s6ksxVFYBGyklmK2P4jgDQG5I79DW3G4zXBIzEEG7yNJfKDlBLXOUZybeOte8PudIkjSC12AFrqAoBJAWyjvY8bmuS0+o2tRpz+fh+4U4Xy0aabeaURwPnymYAnMZHC9TNYZbE+F9Kgn3umWHnA2ZueEfaZARcXPWNxoTx8L8K377lyEIFOTmuwUYXAy5bdYG4sahl3AZwAxYkOZM3OWPOG1mOUAG1tBa3iDXYaavjdTn8+9/a3UOcO9Gqwu887xs5YqBkKk86BZ2II8Wt1esunW8q94LeLEOrsxPULiw54XKOV0bKQw6pPVBPCs6Pk6ZVZQzWfLfrrcZCWAWyiwub24VPBuRKilQ72Ob/aDQs2ZiOroSSfU0nptRnbCfPjwFUh1aNPgd58RKXbhCqBweclzEFbqQGVbqcrC9h3cax9l75zyypGc3X4nM6W6pY5b3z2CkHs2JH61vE5PStsoIyoU/as11KlRctckqGa3hmNecLydmJldbgobr1xYaBSLAWIKqqm9z1RrfWp+z1bS/Lnxjnn4+pzfHGUV6PfuYsBmFjkNs5v15Clu3xFr8PkKvOw9ovzoRmLK1xqb2IFxb0rUnk/aygaBRGujL1ljOZQ11PebkixqwbI2G0b53I0vYDXU+NWUaGp9opypxlFJ5vfjH7kZzp7Gm0zeUpSvszyxSlKAUpSgFKUoBSlKAVFiuw3wn6VLUWK7DfCfpQDC9hfhH0qWosL2F+EfSpaAUpSgFKUoBSlKAUpSgFK8vIF4m1QjEHRiAFNv1APC9Qc0nZnbGRSvisCLjUV9qZwUpSgFKUoBXiWUIpZiFVQSSTYADUknuFaLfPetMBh2fNH0gj8ON2tm1F9BrYC/h4XFaneLeZ5sGFw+G6U88N5BGS0aKwswzLYs18wCgg9W+ml4SmldGqlpak9srYbtfjz5Lbs/aUWIQSQuskZuMym4uOI/WsmuR8lm9LQwyRGJeYjbNK6k51D6c46HtRrlAJWxUAGx1NdNx+8GGw7BZsRDE5FwskiISpuAQGINtDr5GuU5743Ja3SvTVXDp0M+larYO9OGxwY4aVZAmXNa4tmF1vfx1+YI4g1l4/asOHAM0scQJsDI6oCfLMRerDGZVK1Wxt6cLjGdcPMkjR9oKeHWK3HiLqdRpw8Reba224sKoaZiqsbA5XbXwOUG3zoDPpWl2LvjhcYQuHkLkjN+zkXQeJZQBXibffBplzTABhmvlewTrWZzayIcjWZrA6WvcUBvaUpQClKUApSlAKUpQCosV2G+E/SpaixXYb4T9KAYXsL8I+lS1Fhewvwj6VLQClKUApSlAKUpQClKUBgxy3NwbkEr+l7EfThSMnnCNb2W7ENY2JzW9frXzFYcqSyrmB1IBsdP8axlxrFiObkvYa3Ov66aCvJnV7OSjU5v3POOheo3V0ZiTdde4tc29B/h/Oue7y7bxUVljkxKt0vrhGw06rY86yByyOqiFGkyOLBWsSFtboWDw5vmYWa1gPAf+d1ah9wMIWVyJsymQgjETp1pmLSk5XF2YtYk9wUcABW6hu23l1KpWvgq+/O350wuCKdI52VrNkdY5ChIBISJmQsbrlPWUF1Futp83G3knmxOISTEtKqpK6qrYU9YkM3VzM0aqJEVBndNesVIKi4Dc+ARQRDOEwxBi61yFVgyJmNyUVlQhb/AOyS97V62fulDA+dTIWKOl3cv+1IaVjfUu5RLsb9gAWAtWgicxw282LlXKk+IkZutZZsK5aUwYh8qGK7pGzQx5Rw0ce7XXdkPfDxESc6DGhEh/PdR1/73H51ooeTrCrk62IYIqKM08jdWNJEWxJzJpM+ilRwtarJh8OsaKiKFRAFVRoAqiwAHcABQHOttYFItvYZ5bMJUcgvqokXOIwBwAUZPmb8TW3h3zf8M9WSNpDeSON7NHkJAWxYK5YEjM18gUkda4z99N2+lxo6352Fsyle1lNs2T+0CFceJjA4E1l7MxkgiIlh/GUXvGOpLpoyH8hb3XsRfvAvVCi1J/E9SdaFSlBtXaW23q7NfH5HO93gF2/JzY/AnM6nTQ/hiRwR8RXTzqwb77NxDTQ9GbELFBGhIjQOLnEwhQtwS7ZEdiNbCMX0c3zt2d3GTEGeSxZFkBIGjYid8+IZf7C2SNT/AGW8K221YcWWbmHQIVFgwuQ9zc8OFiP+mu0o7Uyv8QrKrONuiS+HX4FO2FhMb0PEwxpiI5w6c0ZLRBYS5yrHqULCMB3K6ZpsvFLCDaeycdLh4RIk7YmKLGtnV7MHJRIbsva0LPkFyQnAnSrvB0tlOfIhzta1riPgpPEX7/lUSxY8suZoQoKXyg9YFRzt7+BLZeHBb94q488rW7WFxKnGqIZ4mfnHw9wiKqSyNKl2uVMpeZww1KrAoI1Gb5vNsrGT4XWN5WinaZVbIXCFGsqhbCSwmZba9g2v1atWC6bdTLzOXXMq3vb8uU9xta/+FQzHHhD+wY5T2QQc1joLm1vA+Nr6XoCj7j7s4nCS4gvDmjiw8kI6pBdiA9kHVMguuXQ210NaaXcvFDLGMMfzggxWDxhZHIBR8i2L2UEoSWjUNlVsnVnmxjTMqrGsQKWZtdCOvwOtvlrbzt8n6dZSnMZ8ozKxbLn4nKwGbvy38ibDhQG6Q6CvVfF4a8a+0ApSlAKUpQClKUAqLFdhvhP0qWosV2G+E/SgMKDaqhVFm0A7h4frUntdPBvQfelKAe108G9B96e108G9B96UoB7XTwb0H3p7XTwb0H3pSgHtdPBvQfentdPBvQfelKAe108G9B96e108G9B96UoB7XTwb0H3p7XTwb0H3pSgHtdPBvQfentdPBvQfelKAe108G9B96e108G9B96UoB7XTwb0H3p7XTwb0H3pSgHtdPBvQfentdPBvQfelKAe108G9B96e108G9B96UoB7XTwb0H3p7XTwb0H3pSgHtdPBvQfentdPBvQfelKAe108G9B96e108G9B96UoB7XTwb0H3p7XTwb0H3pSgHtdPBvQfentdPBvQfelKAe108G9B96e108G9B96UoB7XTwb0H3p7XTwb0H3pSgHtdPBvQfeo59qqVYWbUHuHh+tKU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altLang="en-US">
              <a:solidFill>
                <a:prstClr val="black"/>
              </a:solidFill>
            </a:endParaRPr>
          </a:p>
        </p:txBody>
      </p:sp>
      <p:pic>
        <p:nvPicPr>
          <p:cNvPr id="10" name="圖片 9" descr="電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4726" y="1053863"/>
            <a:ext cx="3203848" cy="2926261"/>
          </a:xfrm>
          <a:prstGeom prst="rect">
            <a:avLst/>
          </a:prstGeom>
        </p:spPr>
      </p:pic>
      <p:sp>
        <p:nvSpPr>
          <p:cNvPr id="9" name="文字版面配置區 7"/>
          <p:cNvSpPr txBox="1">
            <a:spLocks/>
          </p:cNvSpPr>
          <p:nvPr/>
        </p:nvSpPr>
        <p:spPr>
          <a:xfrm>
            <a:off x="236102" y="2060848"/>
            <a:ext cx="6278563" cy="19050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zh-TW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0800-770-885</a:t>
            </a:r>
          </a:p>
          <a:p>
            <a:pPr marL="0" indent="0" algn="ctr" eaLnBrk="1" hangingPunct="1">
              <a:buFontTx/>
              <a:buNone/>
              <a:defRPr/>
            </a:pPr>
            <a:r>
              <a:rPr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請請你</a:t>
            </a:r>
            <a:r>
              <a:rPr lang="en-US" altLang="zh-TW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幫幫我</a:t>
            </a:r>
            <a:endParaRPr lang="en-US" altLang="en-US" sz="6000" b="1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altLang="zh-TW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altLang="en-US" sz="6000" b="1" kern="0" dirty="0" smtClean="0">
              <a:solidFill>
                <a:srgbClr val="C00000"/>
              </a:solidFill>
            </a:endParaRPr>
          </a:p>
        </p:txBody>
      </p:sp>
      <p:sp>
        <p:nvSpPr>
          <p:cNvPr id="7" name="標題 8"/>
          <p:cNvSpPr txBox="1">
            <a:spLocks/>
          </p:cNvSpPr>
          <p:nvPr/>
        </p:nvSpPr>
        <p:spPr bwMode="auto">
          <a:xfrm>
            <a:off x="236102" y="160338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免費</a:t>
            </a:r>
            <a:r>
              <a:rPr kumimoji="0" lang="en-US" altLang="zh-TW" sz="50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24</a:t>
            </a:r>
            <a:r>
              <a:rPr kumimoji="0" lang="zh-TW" altLang="en-US" sz="50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諮詢專線</a:t>
            </a:r>
            <a:endParaRPr kumimoji="0" lang="zh-TW" altLang="en-US" sz="5000" b="1" i="0" u="none" strike="noStrike" kern="1200" cap="none" spc="50" normalizeH="0" baseline="0" noProof="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FB937-A260-4A68-B7E6-56735DA71570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8" name="標題 12"/>
          <p:cNvSpPr>
            <a:spLocks noGrp="1"/>
          </p:cNvSpPr>
          <p:nvPr>
            <p:ph type="title"/>
          </p:nvPr>
        </p:nvSpPr>
        <p:spPr bwMode="auto">
          <a:xfrm>
            <a:off x="848221" y="4672811"/>
            <a:ext cx="790024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600" b="1" dirty="0" smtClean="0">
                <a:solidFill>
                  <a:schemeClr val="tx1"/>
                </a:solidFill>
                <a:latin typeface="+mj-ea"/>
              </a:rPr>
              <a:t>臺中市毒品危害防制中心將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</a:rPr>
              <a:t>提供完整毒品</a:t>
            </a:r>
            <a:r>
              <a:rPr lang="zh-TW" altLang="en-US" sz="3600" b="1" dirty="0" smtClean="0">
                <a:solidFill>
                  <a:schemeClr val="tx1"/>
                </a:solidFill>
                <a:latin typeface="+mj-ea"/>
              </a:rPr>
              <a:t>諮詢與戒癮服務</a:t>
            </a:r>
            <a:r>
              <a:rPr lang="en-US" altLang="zh-TW" sz="3600" b="1" dirty="0" smtClean="0">
                <a:solidFill>
                  <a:schemeClr val="tx1"/>
                </a:solidFill>
                <a:latin typeface="+mj-ea"/>
              </a:rPr>
              <a:t>……</a:t>
            </a:r>
            <a:endParaRPr lang="zh-TW" altLang="en-US" sz="3600" b="1" dirty="0" smtClean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980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Group 2"/>
          <p:cNvGrpSpPr>
            <a:grpSpLocks/>
          </p:cNvGrpSpPr>
          <p:nvPr/>
        </p:nvGrpSpPr>
        <p:grpSpPr bwMode="auto">
          <a:xfrm>
            <a:off x="227805" y="1272381"/>
            <a:ext cx="8628063" cy="4716463"/>
            <a:chOff x="144" y="707"/>
            <a:chExt cx="5435" cy="2971"/>
          </a:xfrm>
        </p:grpSpPr>
        <p:pic>
          <p:nvPicPr>
            <p:cNvPr id="336901" name="Picture 3" descr="imag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707"/>
              <a:ext cx="3422" cy="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6902" name="Rectangle 4"/>
            <p:cNvSpPr>
              <a:spLocks noChangeArrowheads="1"/>
            </p:cNvSpPr>
            <p:nvPr/>
          </p:nvSpPr>
          <p:spPr bwMode="auto">
            <a:xfrm>
              <a:off x="428" y="1224"/>
              <a:ext cx="1225" cy="368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就學輔導 </a:t>
              </a:r>
            </a:p>
          </p:txBody>
        </p:sp>
        <p:sp>
          <p:nvSpPr>
            <p:cNvPr id="336903" name="Rectangle 5"/>
            <p:cNvSpPr>
              <a:spLocks noChangeArrowheads="1"/>
            </p:cNvSpPr>
            <p:nvPr/>
          </p:nvSpPr>
          <p:spPr bwMode="auto">
            <a:xfrm>
              <a:off x="144" y="2034"/>
              <a:ext cx="1191" cy="368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法律扶助 </a:t>
              </a:r>
            </a:p>
          </p:txBody>
        </p:sp>
        <p:sp>
          <p:nvSpPr>
            <p:cNvPr id="336904" name="Rectangle 6"/>
            <p:cNvSpPr>
              <a:spLocks noChangeArrowheads="1"/>
            </p:cNvSpPr>
            <p:nvPr/>
          </p:nvSpPr>
          <p:spPr bwMode="auto">
            <a:xfrm>
              <a:off x="240" y="2850"/>
              <a:ext cx="1296" cy="368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經濟扶助 </a:t>
              </a:r>
            </a:p>
          </p:txBody>
        </p:sp>
        <p:sp>
          <p:nvSpPr>
            <p:cNvPr id="336905" name="Rectangle 7"/>
            <p:cNvSpPr>
              <a:spLocks noChangeArrowheads="1"/>
            </p:cNvSpPr>
            <p:nvPr/>
          </p:nvSpPr>
          <p:spPr bwMode="auto">
            <a:xfrm>
              <a:off x="1536" y="3310"/>
              <a:ext cx="1296" cy="368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衛生醫療 </a:t>
              </a:r>
            </a:p>
          </p:txBody>
        </p:sp>
        <p:sp>
          <p:nvSpPr>
            <p:cNvPr id="336906" name="Rectangle 8"/>
            <p:cNvSpPr>
              <a:spLocks noChangeArrowheads="1"/>
            </p:cNvSpPr>
            <p:nvPr/>
          </p:nvSpPr>
          <p:spPr bwMode="auto">
            <a:xfrm>
              <a:off x="2976" y="3310"/>
              <a:ext cx="1296" cy="36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心理輔導 </a:t>
              </a:r>
            </a:p>
          </p:txBody>
        </p:sp>
        <p:sp>
          <p:nvSpPr>
            <p:cNvPr id="336907" name="Rectangle 9"/>
            <p:cNvSpPr>
              <a:spLocks noChangeArrowheads="1"/>
            </p:cNvSpPr>
            <p:nvPr/>
          </p:nvSpPr>
          <p:spPr bwMode="auto">
            <a:xfrm>
              <a:off x="4224" y="2850"/>
              <a:ext cx="1296" cy="368"/>
            </a:xfrm>
            <a:prstGeom prst="rect">
              <a:avLst/>
            </a:prstGeom>
            <a:solidFill>
              <a:srgbClr val="008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收容安置 </a:t>
              </a:r>
            </a:p>
          </p:txBody>
        </p:sp>
        <p:sp>
          <p:nvSpPr>
            <p:cNvPr id="336908" name="Rectangle 10"/>
            <p:cNvSpPr>
              <a:spLocks noChangeArrowheads="1"/>
            </p:cNvSpPr>
            <p:nvPr/>
          </p:nvSpPr>
          <p:spPr bwMode="auto">
            <a:xfrm>
              <a:off x="4283" y="2068"/>
              <a:ext cx="1296" cy="368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就業輔導 </a:t>
              </a:r>
            </a:p>
          </p:txBody>
        </p:sp>
        <p:sp>
          <p:nvSpPr>
            <p:cNvPr id="336909" name="Rectangle 11"/>
            <p:cNvSpPr>
              <a:spLocks noChangeArrowheads="1"/>
            </p:cNvSpPr>
            <p:nvPr/>
          </p:nvSpPr>
          <p:spPr bwMode="auto">
            <a:xfrm>
              <a:off x="3921" y="1251"/>
              <a:ext cx="1296" cy="368"/>
            </a:xfrm>
            <a:prstGeom prst="rect">
              <a:avLst/>
            </a:prstGeom>
            <a:solidFill>
              <a:srgbClr val="9933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銜接輔導 </a:t>
              </a:r>
            </a:p>
          </p:txBody>
        </p:sp>
      </p:grpSp>
      <p:pic>
        <p:nvPicPr>
          <p:cNvPr id="336899" name="Picture 12" descr="t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86025"/>
            <a:ext cx="20161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00" name="標題 12"/>
          <p:cNvSpPr>
            <a:spLocks noGrp="1"/>
          </p:cNvSpPr>
          <p:nvPr>
            <p:ph type="title"/>
          </p:nvPr>
        </p:nvSpPr>
        <p:spPr bwMode="auto">
          <a:xfrm>
            <a:off x="-11519" y="129381"/>
            <a:ext cx="972108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sz="4400" b="1" dirty="0" smtClean="0">
                <a:solidFill>
                  <a:srgbClr val="C00000"/>
                </a:solidFill>
                <a:latin typeface="+mj-ea"/>
              </a:rPr>
              <a:t>臺中市毒品危害防制中心</a:t>
            </a:r>
            <a:r>
              <a:rPr lang="en-US" altLang="zh-TW" sz="4400" b="1" dirty="0" smtClean="0">
                <a:solidFill>
                  <a:srgbClr val="C00000"/>
                </a:solidFill>
                <a:latin typeface="+mj-ea"/>
              </a:rPr>
              <a:t/>
            </a:r>
            <a:br>
              <a:rPr lang="en-US" altLang="zh-TW" sz="4400" b="1" dirty="0" smtClean="0">
                <a:solidFill>
                  <a:srgbClr val="C00000"/>
                </a:solidFill>
                <a:latin typeface="+mj-ea"/>
              </a:rPr>
            </a:br>
            <a:r>
              <a:rPr lang="zh-TW" altLang="en-US" sz="4400" b="1" dirty="0" smtClean="0">
                <a:solidFill>
                  <a:srgbClr val="C00000"/>
                </a:solidFill>
                <a:latin typeface="+mj-ea"/>
              </a:rPr>
              <a:t>提供下列服務</a:t>
            </a:r>
            <a:r>
              <a:rPr lang="en-US" altLang="zh-TW" sz="4400" b="1" dirty="0" smtClean="0">
                <a:solidFill>
                  <a:srgbClr val="C00000"/>
                </a:solidFill>
                <a:latin typeface="+mj-ea"/>
              </a:rPr>
              <a:t>……</a:t>
            </a:r>
            <a:endParaRPr lang="zh-TW" altLang="en-US" sz="4400" b="1" dirty="0" smtClean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662667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1600" dirty="0" smtClean="0">
                <a:solidFill>
                  <a:prstClr val="black"/>
                </a:solidFill>
              </a:rPr>
              <a:t>28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3">
            <a:lum bright="76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12568"/>
          </a:xfrm>
          <a:prstGeom prst="rect">
            <a:avLst/>
          </a:prstGeom>
          <a:solidFill>
            <a:schemeClr val="bg1">
              <a:alpha val="2588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347216" y="4293096"/>
            <a:ext cx="8298408" cy="2380236"/>
          </a:xfrm>
        </p:spPr>
        <p:txBody>
          <a:bodyPr/>
          <a:lstStyle/>
          <a:p>
            <a:r>
              <a:rPr lang="en-US" altLang="zh-TW" sz="7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別讓</a:t>
            </a:r>
            <a:r>
              <a:rPr lang="zh-TW" altLang="en-US" sz="7200" b="1" dirty="0" smtClean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好奇、友誼</a:t>
            </a:r>
            <a:r>
              <a:rPr lang="en-US" altLang="zh-TW" sz="7200" b="1" dirty="0" smtClean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成為毒害的藉口</a:t>
            </a:r>
            <a:r>
              <a:rPr lang="zh-TW" altLang="en-US" sz="7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/>
            </a:r>
            <a:br>
              <a:rPr lang="zh-TW" altLang="en-US" sz="7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</a:b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7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6588224" y="6304235"/>
            <a:ext cx="2057400" cy="365125"/>
          </a:xfrm>
        </p:spPr>
        <p:txBody>
          <a:bodyPr/>
          <a:lstStyle/>
          <a:p>
            <a:fld id="{B14680EA-2C37-4D78-A2E9-17EB92A16ECA}" type="slidenum">
              <a:rPr lang="zh-TW" altLang="en-US" sz="1600" b="1" smtClean="0">
                <a:solidFill>
                  <a:schemeClr val="tx1"/>
                </a:solidFill>
              </a:rPr>
              <a:pPr/>
              <a:t>29</a:t>
            </a:fld>
            <a:endParaRPr lang="zh-TW" altLang="en-US" sz="1600" b="1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2402" y="160567"/>
            <a:ext cx="6659195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72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我們一起反毒害</a:t>
            </a:r>
          </a:p>
        </p:txBody>
      </p:sp>
    </p:spTree>
    <p:extLst>
      <p:ext uri="{BB962C8B-B14F-4D97-AF65-F5344CB8AC3E}">
        <p14:creationId xmlns:p14="http://schemas.microsoft.com/office/powerpoint/2010/main" val="41764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5797"/>
            <a:ext cx="9144000" cy="698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7" name="投影片編號版面配置區 5"/>
          <p:cNvSpPr txBox="1">
            <a:spLocks noGrp="1"/>
          </p:cNvSpPr>
          <p:nvPr/>
        </p:nvSpPr>
        <p:spPr bwMode="auto">
          <a:xfrm>
            <a:off x="6660232" y="635634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45AEDB0-462B-4D0C-B914-9E704C0D0274}" type="slidenum">
              <a:rPr altLang="en-US" sz="1600" b="1">
                <a:latin typeface="+mj-ea"/>
                <a:ea typeface="+mj-ea"/>
              </a:rPr>
              <a:pPr algn="r"/>
              <a:t>3</a:t>
            </a:fld>
            <a:endParaRPr lang="en-US" altLang="zh-TW" sz="1600" b="1" dirty="0">
              <a:latin typeface="+mj-ea"/>
              <a:ea typeface="+mj-ea"/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689419"/>
            <a:ext cx="7886700" cy="843731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+mj-ea"/>
              </a:rPr>
              <a:t>一</a:t>
            </a:r>
            <a:r>
              <a:rPr lang="zh-TW" altLang="en-US" sz="4000" b="1" dirty="0">
                <a:solidFill>
                  <a:srgbClr val="002060"/>
                </a:solidFill>
                <a:latin typeface="+mj-ea"/>
              </a:rPr>
              <a:t>、誰會用毒品呢</a:t>
            </a:r>
            <a:r>
              <a:rPr lang="en-US" altLang="en-US" sz="4000" b="1" dirty="0">
                <a:solidFill>
                  <a:srgbClr val="002060"/>
                </a:solidFill>
                <a:latin typeface="+mj-ea"/>
              </a:rPr>
              <a:t>? </a:t>
            </a:r>
            <a:r>
              <a:rPr lang="zh-TW" altLang="en-US" sz="4000" b="1" dirty="0">
                <a:solidFill>
                  <a:srgbClr val="002060"/>
                </a:solidFill>
                <a:latin typeface="+mj-ea"/>
              </a:rPr>
              <a:t>使用原因</a:t>
            </a:r>
            <a:r>
              <a:rPr lang="en-US" altLang="en-US" sz="4000" b="1" dirty="0" smtClean="0">
                <a:solidFill>
                  <a:srgbClr val="002060"/>
                </a:solidFill>
                <a:latin typeface="+mj-ea"/>
              </a:rPr>
              <a:t>?</a:t>
            </a:r>
            <a:endParaRPr kumimoji="1" lang="zh-TW" alt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636107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590085"/>
            <a:ext cx="8737066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TW" altLang="zh-TW" b="1" u="sng" dirty="0">
                <a:solidFill>
                  <a:srgbClr val="0000CC"/>
                </a:solidFill>
                <a:latin typeface="+mj-ea"/>
                <a:ea typeface="+mj-ea"/>
              </a:rPr>
              <a:t>下列何者是</a:t>
            </a:r>
            <a:r>
              <a:rPr lang="zh-TW" altLang="zh-TW" b="1" u="sng" dirty="0" smtClean="0">
                <a:solidFill>
                  <a:srgbClr val="0000CC"/>
                </a:solidFill>
                <a:latin typeface="+mj-ea"/>
                <a:ea typeface="+mj-ea"/>
              </a:rPr>
              <a:t>使用</a:t>
            </a:r>
            <a:r>
              <a:rPr lang="en-US" altLang="zh-TW" b="1" u="sng" dirty="0" smtClean="0">
                <a:solidFill>
                  <a:srgbClr val="0000CC"/>
                </a:solidFill>
                <a:latin typeface="+mj-ea"/>
                <a:ea typeface="+mj-ea"/>
              </a:rPr>
              <a:t>K</a:t>
            </a:r>
            <a:r>
              <a:rPr lang="zh-TW" altLang="zh-TW" b="1" u="sng" dirty="0">
                <a:solidFill>
                  <a:srgbClr val="0000CC"/>
                </a:solidFill>
                <a:latin typeface="+mj-ea"/>
                <a:ea typeface="+mj-ea"/>
              </a:rPr>
              <a:t>他</a:t>
            </a:r>
            <a:r>
              <a:rPr lang="zh-TW" altLang="zh-TW" b="1" u="sng" dirty="0" smtClean="0">
                <a:solidFill>
                  <a:srgbClr val="0000CC"/>
                </a:solidFill>
                <a:latin typeface="+mj-ea"/>
                <a:ea typeface="+mj-ea"/>
              </a:rPr>
              <a:t>命的</a:t>
            </a:r>
            <a:r>
              <a:rPr lang="zh-TW" altLang="zh-TW" b="1" u="sng" dirty="0">
                <a:solidFill>
                  <a:srgbClr val="0000CC"/>
                </a:solidFill>
                <a:latin typeface="+mj-ea"/>
                <a:ea typeface="+mj-ea"/>
              </a:rPr>
              <a:t>危害？</a:t>
            </a:r>
          </a:p>
          <a:p>
            <a:pPr marL="0" indent="0">
              <a:buNone/>
            </a:pPr>
            <a:r>
              <a:rPr lang="zh-TW" altLang="zh-TW" dirty="0">
                <a:latin typeface="+mj-ea"/>
                <a:ea typeface="+mj-ea"/>
              </a:rPr>
              <a:t>（</a:t>
            </a:r>
            <a:r>
              <a:rPr lang="en-US" altLang="zh-TW" dirty="0">
                <a:latin typeface="+mj-ea"/>
                <a:ea typeface="+mj-ea"/>
              </a:rPr>
              <a:t>A</a:t>
            </a:r>
            <a:r>
              <a:rPr lang="zh-TW" altLang="zh-TW" dirty="0">
                <a:latin typeface="+mj-ea"/>
                <a:ea typeface="+mj-ea"/>
              </a:rPr>
              <a:t>）偶爾</a:t>
            </a:r>
            <a:r>
              <a:rPr lang="zh-TW" altLang="zh-TW" dirty="0" smtClean="0">
                <a:latin typeface="+mj-ea"/>
                <a:ea typeface="+mj-ea"/>
              </a:rPr>
              <a:t>使用對</a:t>
            </a:r>
            <a:r>
              <a:rPr lang="zh-TW" altLang="zh-TW" dirty="0">
                <a:latin typeface="+mj-ea"/>
                <a:ea typeface="+mj-ea"/>
              </a:rPr>
              <a:t>身體不會造成傷害</a:t>
            </a:r>
          </a:p>
          <a:p>
            <a:pPr marL="0" indent="0">
              <a:buNone/>
            </a:pPr>
            <a:r>
              <a:rPr lang="zh-TW" altLang="zh-TW" dirty="0">
                <a:latin typeface="+mj-ea"/>
                <a:ea typeface="+mj-ea"/>
              </a:rPr>
              <a:t>（</a:t>
            </a:r>
            <a:r>
              <a:rPr lang="en-US" altLang="zh-TW" dirty="0">
                <a:latin typeface="+mj-ea"/>
                <a:ea typeface="+mj-ea"/>
              </a:rPr>
              <a:t>B</a:t>
            </a:r>
            <a:r>
              <a:rPr lang="zh-TW" altLang="zh-TW" dirty="0">
                <a:latin typeface="+mj-ea"/>
                <a:ea typeface="+mj-ea"/>
              </a:rPr>
              <a:t>）使用愷他</a:t>
            </a:r>
            <a:r>
              <a:rPr lang="zh-TW" altLang="zh-TW" dirty="0" smtClean="0">
                <a:latin typeface="+mj-ea"/>
                <a:ea typeface="+mj-ea"/>
              </a:rPr>
              <a:t>命不會</a:t>
            </a:r>
            <a:r>
              <a:rPr lang="zh-TW" altLang="zh-TW" dirty="0">
                <a:latin typeface="+mj-ea"/>
                <a:ea typeface="+mj-ea"/>
              </a:rPr>
              <a:t>成癮</a:t>
            </a:r>
          </a:p>
          <a:p>
            <a:pPr marL="0" indent="0">
              <a:buNone/>
            </a:pPr>
            <a:r>
              <a:rPr lang="zh-TW" altLang="zh-TW" dirty="0">
                <a:latin typeface="+mj-ea"/>
                <a:ea typeface="+mj-ea"/>
              </a:rPr>
              <a:t>（</a:t>
            </a:r>
            <a:r>
              <a:rPr lang="en-US" altLang="zh-TW" dirty="0">
                <a:latin typeface="+mj-ea"/>
                <a:ea typeface="+mj-ea"/>
              </a:rPr>
              <a:t>C</a:t>
            </a:r>
            <a:r>
              <a:rPr lang="zh-TW" altLang="zh-TW" dirty="0">
                <a:latin typeface="+mj-ea"/>
                <a:ea typeface="+mj-ea"/>
              </a:rPr>
              <a:t>）使用愷他</a:t>
            </a:r>
            <a:r>
              <a:rPr lang="zh-TW" altLang="zh-TW" dirty="0" smtClean="0">
                <a:latin typeface="+mj-ea"/>
                <a:ea typeface="+mj-ea"/>
              </a:rPr>
              <a:t>命會</a:t>
            </a:r>
            <a:r>
              <a:rPr lang="zh-TW" altLang="zh-TW" dirty="0">
                <a:latin typeface="+mj-ea"/>
                <a:ea typeface="+mj-ea"/>
              </a:rPr>
              <a:t>導致膀胱縮小、血尿的</a:t>
            </a:r>
            <a:r>
              <a:rPr lang="zh-TW" altLang="zh-TW" dirty="0" smtClean="0">
                <a:latin typeface="+mj-ea"/>
                <a:ea typeface="+mj-ea"/>
              </a:rPr>
              <a:t>症狀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  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    </a:t>
            </a:r>
            <a:r>
              <a:rPr lang="zh-TW" altLang="zh-TW" dirty="0" smtClean="0">
                <a:latin typeface="+mj-ea"/>
                <a:ea typeface="+mj-ea"/>
              </a:rPr>
              <a:t>，</a:t>
            </a:r>
            <a:r>
              <a:rPr lang="zh-TW" altLang="zh-TW" dirty="0">
                <a:latin typeface="+mj-ea"/>
                <a:ea typeface="+mj-ea"/>
              </a:rPr>
              <a:t>甚至要終身包尿布</a:t>
            </a:r>
          </a:p>
          <a:p>
            <a:pPr marL="0" indent="0">
              <a:buNone/>
            </a:pPr>
            <a:r>
              <a:rPr lang="zh-TW" altLang="zh-TW" dirty="0">
                <a:latin typeface="+mj-ea"/>
                <a:ea typeface="+mj-ea"/>
              </a:rPr>
              <a:t>（</a:t>
            </a:r>
            <a:r>
              <a:rPr lang="en-US" altLang="zh-TW" dirty="0">
                <a:latin typeface="+mj-ea"/>
                <a:ea typeface="+mj-ea"/>
              </a:rPr>
              <a:t>D</a:t>
            </a:r>
            <a:r>
              <a:rPr lang="zh-TW" altLang="zh-TW" dirty="0">
                <a:latin typeface="+mj-ea"/>
                <a:ea typeface="+mj-ea"/>
              </a:rPr>
              <a:t>）燃燒愷他</a:t>
            </a:r>
            <a:r>
              <a:rPr lang="zh-TW" altLang="zh-TW" dirty="0" smtClean="0">
                <a:latin typeface="+mj-ea"/>
                <a:ea typeface="+mj-ea"/>
              </a:rPr>
              <a:t>命沒有</a:t>
            </a:r>
            <a:r>
              <a:rPr lang="zh-TW" altLang="zh-TW" dirty="0">
                <a:latin typeface="+mj-ea"/>
                <a:ea typeface="+mj-ea"/>
              </a:rPr>
              <a:t>味道，所以不容易被</a:t>
            </a:r>
            <a:r>
              <a:rPr lang="zh-TW" altLang="zh-TW" dirty="0" smtClean="0">
                <a:latin typeface="+mj-ea"/>
                <a:ea typeface="+mj-ea"/>
              </a:rPr>
              <a:t>發覺</a:t>
            </a:r>
            <a:endParaRPr lang="zh-TW" altLang="zh-TW" dirty="0">
              <a:latin typeface="+mj-ea"/>
              <a:ea typeface="+mj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kumimoji="0" lang="zh-TW" altLang="en-US" kern="0" dirty="0" smtClean="0">
              <a:latin typeface="+mj-ea"/>
              <a:ea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89112" y="404664"/>
            <a:ext cx="83548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endParaRPr kumimoji="0" lang="zh-TW" altLang="en-US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0" y="419030"/>
            <a:ext cx="9144000" cy="11427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7200" b="1" kern="0" dirty="0" smtClean="0">
                <a:solidFill>
                  <a:srgbClr val="C00000"/>
                </a:solidFill>
              </a:rPr>
              <a:t>   </a:t>
            </a:r>
            <a:r>
              <a:rPr lang="en-US" altLang="zh-TW" sz="5400" b="1" kern="0" dirty="0" smtClean="0">
                <a:solidFill>
                  <a:srgbClr val="C00000"/>
                </a:solidFill>
              </a:rPr>
              <a:t>Q&amp;A</a:t>
            </a:r>
            <a:r>
              <a:rPr lang="zh-TW" altLang="en-US" sz="5400" b="1" kern="0" dirty="0" smtClean="0">
                <a:solidFill>
                  <a:srgbClr val="C00000"/>
                </a:solidFill>
              </a:rPr>
              <a:t>小測試</a:t>
            </a:r>
            <a:endParaRPr lang="zh-TW" altLang="en-US" sz="5400" b="1" kern="0" dirty="0">
              <a:solidFill>
                <a:srgbClr val="C00000"/>
              </a:solidFill>
            </a:endParaRPr>
          </a:p>
        </p:txBody>
      </p:sp>
      <p:pic>
        <p:nvPicPr>
          <p:cNvPr id="10" name="圖片 9" descr="K他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1748"/>
            <a:ext cx="2602632" cy="1735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F2222-BF4E-4D4F-B72E-814C6F137592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Q&amp;A</a:t>
            </a:r>
            <a:r>
              <a:rPr lang="zh-TW" altLang="en-US" sz="6000" b="1" dirty="0">
                <a:solidFill>
                  <a:srgbClr val="C00000"/>
                </a:solidFill>
              </a:rPr>
              <a:t>小測試</a:t>
            </a:r>
          </a:p>
        </p:txBody>
      </p:sp>
      <p:sp>
        <p:nvSpPr>
          <p:cNvPr id="41986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8DC4F4-E1AD-42B1-9002-B946E4FA5279}" type="slidenum">
              <a:rPr lang="en-US" altLang="zh-TW" sz="160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6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 descr="安非他命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23570"/>
            <a:ext cx="2411760" cy="1855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9512" y="1844824"/>
            <a:ext cx="8208963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TW" altLang="zh-TW" b="1" u="sng" dirty="0">
                <a:solidFill>
                  <a:srgbClr val="0000CC"/>
                </a:solidFill>
                <a:latin typeface="+mj-ea"/>
                <a:ea typeface="+mj-ea"/>
              </a:rPr>
              <a:t>下列何者為</a:t>
            </a:r>
            <a:r>
              <a:rPr lang="zh-TW" altLang="zh-TW" b="1" u="sng" dirty="0" smtClean="0">
                <a:solidFill>
                  <a:srgbClr val="0000CC"/>
                </a:solidFill>
                <a:latin typeface="+mj-ea"/>
                <a:ea typeface="+mj-ea"/>
              </a:rPr>
              <a:t>吸食安非他命</a:t>
            </a:r>
            <a:r>
              <a:rPr lang="zh-TW" altLang="zh-TW" b="1" u="sng" dirty="0">
                <a:solidFill>
                  <a:srgbClr val="0000CC"/>
                </a:solidFill>
                <a:latin typeface="+mj-ea"/>
                <a:ea typeface="+mj-ea"/>
              </a:rPr>
              <a:t>的危害？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(A)</a:t>
            </a:r>
            <a:r>
              <a:rPr lang="zh-TW" altLang="zh-TW" dirty="0">
                <a:latin typeface="+mj-ea"/>
                <a:ea typeface="+mj-ea"/>
              </a:rPr>
              <a:t>偶爾使用對身體不會造成傷害</a:t>
            </a: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(B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zh-TW" dirty="0" smtClean="0">
                <a:latin typeface="+mj-ea"/>
                <a:ea typeface="+mj-ea"/>
              </a:rPr>
              <a:t>使用</a:t>
            </a:r>
            <a:r>
              <a:rPr lang="zh-TW" altLang="zh-TW" dirty="0">
                <a:latin typeface="+mj-ea"/>
                <a:ea typeface="+mj-ea"/>
              </a:rPr>
              <a:t>安非他命不會成癮 </a:t>
            </a: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(C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zh-TW" dirty="0" smtClean="0">
                <a:latin typeface="+mj-ea"/>
                <a:ea typeface="+mj-ea"/>
              </a:rPr>
              <a:t>長期</a:t>
            </a:r>
            <a:r>
              <a:rPr lang="zh-TW" altLang="zh-TW" dirty="0">
                <a:latin typeface="+mj-ea"/>
                <a:ea typeface="+mj-ea"/>
              </a:rPr>
              <a:t>濫用可能導致腦溢血、甚至</a:t>
            </a:r>
            <a:r>
              <a:rPr lang="zh-TW" altLang="zh-TW" dirty="0" smtClean="0">
                <a:latin typeface="+mj-ea"/>
                <a:ea typeface="+mj-ea"/>
              </a:rPr>
              <a:t>昏迷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  </a:t>
            </a:r>
            <a:r>
              <a:rPr lang="zh-TW" altLang="zh-TW" dirty="0" smtClean="0">
                <a:latin typeface="+mj-ea"/>
                <a:ea typeface="+mj-ea"/>
              </a:rPr>
              <a:t>或</a:t>
            </a:r>
            <a:r>
              <a:rPr lang="zh-TW" altLang="zh-TW" dirty="0">
                <a:latin typeface="+mj-ea"/>
                <a:ea typeface="+mj-ea"/>
              </a:rPr>
              <a:t>死亡 </a:t>
            </a: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(D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zh-TW" dirty="0" smtClean="0">
                <a:latin typeface="+mj-ea"/>
                <a:ea typeface="+mj-ea"/>
              </a:rPr>
              <a:t>服用</a:t>
            </a:r>
            <a:r>
              <a:rPr lang="zh-TW" altLang="zh-TW" dirty="0">
                <a:latin typeface="+mj-ea"/>
                <a:ea typeface="+mj-ea"/>
              </a:rPr>
              <a:t>後立即產生昏睡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altLang="en-US" sz="2800" kern="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altLang="en-US" sz="2800" kern="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3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590085"/>
            <a:ext cx="8737066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altLang="zh-TW" sz="2800" u="sng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2800" b="1" u="sng" dirty="0" smtClean="0">
                <a:solidFill>
                  <a:srgbClr val="0000CC"/>
                </a:solidFill>
                <a:latin typeface="+mj-ea"/>
                <a:ea typeface="+mj-ea"/>
              </a:rPr>
              <a:t>小</a:t>
            </a:r>
            <a:r>
              <a:rPr lang="zh-TW" altLang="en-US" sz="2800" b="1" u="sng" dirty="0" smtClean="0">
                <a:solidFill>
                  <a:srgbClr val="0000CC"/>
                </a:solidFill>
                <a:latin typeface="+mj-ea"/>
                <a:ea typeface="+mj-ea"/>
              </a:rPr>
              <a:t>偉</a:t>
            </a:r>
            <a:r>
              <a:rPr lang="zh-TW" altLang="zh-TW" sz="2800" b="1" u="sng" dirty="0" smtClean="0">
                <a:solidFill>
                  <a:srgbClr val="0000CC"/>
                </a:solidFill>
                <a:latin typeface="+mj-ea"/>
                <a:ea typeface="+mj-ea"/>
              </a:rPr>
              <a:t>因為</a:t>
            </a:r>
            <a:r>
              <a:rPr lang="zh-TW" altLang="zh-TW" sz="2800" b="1" u="sng" dirty="0">
                <a:solidFill>
                  <a:srgbClr val="0000CC"/>
                </a:solidFill>
                <a:latin typeface="+mj-ea"/>
                <a:ea typeface="+mj-ea"/>
              </a:rPr>
              <a:t>好玩所以在朋友面前炫耀展示搖頭丸，但自己沒有吸食，請問</a:t>
            </a:r>
            <a:r>
              <a:rPr lang="zh-TW" altLang="zh-TW" sz="2800" b="1" u="sng" dirty="0" smtClean="0">
                <a:solidFill>
                  <a:srgbClr val="0000CC"/>
                </a:solidFill>
                <a:latin typeface="+mj-ea"/>
                <a:ea typeface="+mj-ea"/>
              </a:rPr>
              <a:t>小</a:t>
            </a:r>
            <a:r>
              <a:rPr lang="zh-TW" altLang="en-US" sz="2800" b="1" u="sng" dirty="0" smtClean="0">
                <a:solidFill>
                  <a:srgbClr val="0000CC"/>
                </a:solidFill>
                <a:latin typeface="+mj-ea"/>
                <a:ea typeface="+mj-ea"/>
              </a:rPr>
              <a:t>偉</a:t>
            </a:r>
            <a:r>
              <a:rPr lang="zh-TW" altLang="zh-TW" sz="2800" b="1" u="sng" dirty="0" smtClean="0">
                <a:solidFill>
                  <a:srgbClr val="0000CC"/>
                </a:solidFill>
                <a:latin typeface="+mj-ea"/>
                <a:ea typeface="+mj-ea"/>
              </a:rPr>
              <a:t>的</a:t>
            </a:r>
            <a:r>
              <a:rPr lang="zh-TW" altLang="zh-TW" sz="2800" b="1" u="sng" dirty="0">
                <a:solidFill>
                  <a:srgbClr val="0000CC"/>
                </a:solidFill>
                <a:latin typeface="+mj-ea"/>
                <a:ea typeface="+mj-ea"/>
              </a:rPr>
              <a:t>行為是否違法呢？</a:t>
            </a:r>
          </a:p>
          <a:p>
            <a:pPr marL="0" indent="0">
              <a:buNone/>
            </a:pPr>
            <a:r>
              <a:rPr lang="zh-TW" altLang="zh-TW" sz="2800" dirty="0">
                <a:latin typeface="+mj-ea"/>
                <a:ea typeface="+mj-ea"/>
              </a:rPr>
              <a:t>（</a:t>
            </a:r>
            <a:r>
              <a:rPr lang="en-US" altLang="zh-TW" sz="2800" dirty="0">
                <a:latin typeface="+mj-ea"/>
                <a:ea typeface="+mj-ea"/>
              </a:rPr>
              <a:t>A</a:t>
            </a:r>
            <a:r>
              <a:rPr lang="zh-TW" altLang="zh-TW" sz="2800" dirty="0">
                <a:latin typeface="+mj-ea"/>
                <a:ea typeface="+mj-ea"/>
              </a:rPr>
              <a:t>）沒有違法，因為</a:t>
            </a:r>
            <a:r>
              <a:rPr lang="zh-TW" altLang="zh-TW" sz="2800" dirty="0" smtClean="0">
                <a:latin typeface="+mj-ea"/>
                <a:ea typeface="+mj-ea"/>
              </a:rPr>
              <a:t>小</a:t>
            </a:r>
            <a:r>
              <a:rPr lang="zh-TW" altLang="en-US" sz="2800" dirty="0" smtClean="0">
                <a:latin typeface="+mj-ea"/>
                <a:ea typeface="+mj-ea"/>
              </a:rPr>
              <a:t>偉</a:t>
            </a:r>
            <a:r>
              <a:rPr lang="zh-TW" altLang="zh-TW" sz="2800" dirty="0" smtClean="0">
                <a:latin typeface="+mj-ea"/>
                <a:ea typeface="+mj-ea"/>
              </a:rPr>
              <a:t>沒有</a:t>
            </a:r>
            <a:r>
              <a:rPr lang="zh-TW" altLang="zh-TW" sz="2800" dirty="0">
                <a:latin typeface="+mj-ea"/>
                <a:ea typeface="+mj-ea"/>
              </a:rPr>
              <a:t>吸食</a:t>
            </a:r>
          </a:p>
          <a:p>
            <a:pPr marL="0" indent="0">
              <a:buNone/>
            </a:pPr>
            <a:r>
              <a:rPr lang="zh-TW" altLang="zh-TW" sz="2800" dirty="0">
                <a:latin typeface="+mj-ea"/>
                <a:ea typeface="+mj-ea"/>
              </a:rPr>
              <a:t>（</a:t>
            </a:r>
            <a:r>
              <a:rPr lang="en-US" altLang="zh-TW" sz="2800" dirty="0">
                <a:latin typeface="+mj-ea"/>
                <a:ea typeface="+mj-ea"/>
              </a:rPr>
              <a:t>B</a:t>
            </a:r>
            <a:r>
              <a:rPr lang="zh-TW" altLang="zh-TW" sz="2800" dirty="0">
                <a:latin typeface="+mj-ea"/>
                <a:ea typeface="+mj-ea"/>
              </a:rPr>
              <a:t>）沒有違法，因為</a:t>
            </a:r>
            <a:r>
              <a:rPr lang="zh-TW" altLang="zh-TW" sz="2800" dirty="0" smtClean="0">
                <a:latin typeface="+mj-ea"/>
                <a:ea typeface="+mj-ea"/>
              </a:rPr>
              <a:t>小</a:t>
            </a:r>
            <a:r>
              <a:rPr lang="zh-TW" altLang="en-US" sz="2800" dirty="0" smtClean="0">
                <a:latin typeface="+mj-ea"/>
                <a:ea typeface="+mj-ea"/>
              </a:rPr>
              <a:t>偉</a:t>
            </a:r>
            <a:r>
              <a:rPr lang="zh-TW" altLang="zh-TW" sz="2800" dirty="0" smtClean="0">
                <a:latin typeface="+mj-ea"/>
                <a:ea typeface="+mj-ea"/>
              </a:rPr>
              <a:t>沒有</a:t>
            </a:r>
            <a:r>
              <a:rPr lang="zh-TW" altLang="zh-TW" sz="2800" dirty="0">
                <a:latin typeface="+mj-ea"/>
                <a:ea typeface="+mj-ea"/>
              </a:rPr>
              <a:t>販賣</a:t>
            </a:r>
          </a:p>
          <a:p>
            <a:pPr marL="0" indent="0">
              <a:buNone/>
            </a:pPr>
            <a:r>
              <a:rPr lang="zh-TW" altLang="zh-TW" sz="2800" dirty="0" smtClean="0">
                <a:latin typeface="+mj-ea"/>
                <a:ea typeface="+mj-ea"/>
              </a:rPr>
              <a:t>（</a:t>
            </a:r>
            <a:r>
              <a:rPr lang="en-US" altLang="zh-TW" sz="2800" dirty="0">
                <a:latin typeface="+mj-ea"/>
                <a:ea typeface="+mj-ea"/>
              </a:rPr>
              <a:t>C</a:t>
            </a:r>
            <a:r>
              <a:rPr lang="zh-TW" altLang="zh-TW" sz="2800" dirty="0">
                <a:latin typeface="+mj-ea"/>
                <a:ea typeface="+mj-ea"/>
              </a:rPr>
              <a:t>）沒有違法，因為</a:t>
            </a:r>
            <a:r>
              <a:rPr lang="zh-TW" altLang="zh-TW" sz="2800" dirty="0" smtClean="0">
                <a:latin typeface="+mj-ea"/>
                <a:ea typeface="+mj-ea"/>
              </a:rPr>
              <a:t>小</a:t>
            </a:r>
            <a:r>
              <a:rPr lang="zh-TW" altLang="en-US" sz="2800" dirty="0" smtClean="0">
                <a:latin typeface="+mj-ea"/>
                <a:ea typeface="+mj-ea"/>
              </a:rPr>
              <a:t>偉</a:t>
            </a:r>
            <a:r>
              <a:rPr lang="zh-TW" altLang="zh-TW" sz="2800" dirty="0" smtClean="0">
                <a:latin typeface="+mj-ea"/>
                <a:ea typeface="+mj-ea"/>
              </a:rPr>
              <a:t>未成年</a:t>
            </a:r>
            <a:endParaRPr lang="zh-TW" altLang="zh-TW" sz="28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2800" dirty="0" smtClean="0">
                <a:latin typeface="+mj-ea"/>
                <a:ea typeface="+mj-ea"/>
              </a:rPr>
              <a:t>（</a:t>
            </a:r>
            <a:r>
              <a:rPr lang="en-US" altLang="zh-TW" sz="2800" dirty="0">
                <a:latin typeface="+mj-ea"/>
                <a:ea typeface="+mj-ea"/>
              </a:rPr>
              <a:t>D</a:t>
            </a:r>
            <a:r>
              <a:rPr lang="zh-TW" altLang="zh-TW" sz="2800" dirty="0">
                <a:latin typeface="+mj-ea"/>
                <a:ea typeface="+mj-ea"/>
              </a:rPr>
              <a:t>）有違法，</a:t>
            </a:r>
            <a:r>
              <a:rPr lang="zh-TW" altLang="zh-TW" sz="2800">
                <a:latin typeface="+mj-ea"/>
                <a:ea typeface="+mj-ea"/>
              </a:rPr>
              <a:t>因為</a:t>
            </a:r>
            <a:r>
              <a:rPr lang="zh-TW" altLang="zh-TW" sz="2800" u="sng" smtClean="0">
                <a:latin typeface="+mj-ea"/>
                <a:ea typeface="+mj-ea"/>
              </a:rPr>
              <a:t>小</a:t>
            </a:r>
            <a:r>
              <a:rPr lang="zh-TW" altLang="en-US" sz="2800" u="sng" smtClean="0">
                <a:latin typeface="+mj-ea"/>
                <a:ea typeface="+mj-ea"/>
              </a:rPr>
              <a:t>偉</a:t>
            </a:r>
            <a:r>
              <a:rPr lang="zh-TW" altLang="zh-TW" sz="2800" smtClean="0">
                <a:latin typeface="+mj-ea"/>
                <a:ea typeface="+mj-ea"/>
              </a:rPr>
              <a:t>非法</a:t>
            </a:r>
            <a:r>
              <a:rPr lang="zh-TW" altLang="zh-TW" sz="2800" dirty="0">
                <a:latin typeface="+mj-ea"/>
                <a:ea typeface="+mj-ea"/>
              </a:rPr>
              <a:t>持有毒品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altLang="en-US" sz="2800" kern="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altLang="en-US" sz="2800" kern="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89112" y="404664"/>
            <a:ext cx="83548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altLang="en-US" b="1" kern="0" dirty="0" smtClean="0">
                <a:solidFill>
                  <a:prstClr val="white"/>
                </a:solidFill>
                <a:latin typeface="標楷體" pitchFamily="65" charset="-120"/>
              </a:rPr>
              <a:t>             </a:t>
            </a:r>
            <a:endParaRPr altLang="en-US" b="1" kern="0" dirty="0" smtClean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39552" y="620688"/>
            <a:ext cx="7886700" cy="13255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sz="6000" b="1" kern="0" dirty="0" smtClean="0">
                <a:solidFill>
                  <a:srgbClr val="C00000"/>
                </a:solidFill>
              </a:rPr>
              <a:t>Q&amp;A</a:t>
            </a:r>
            <a:r>
              <a:rPr lang="zh-TW" altLang="en-US" sz="6000" b="1" kern="0" dirty="0" smtClean="0">
                <a:solidFill>
                  <a:srgbClr val="C00000"/>
                </a:solidFill>
              </a:rPr>
              <a:t>小測試</a:t>
            </a:r>
            <a:endParaRPr lang="zh-TW" altLang="en-US" sz="6000" b="1" kern="0" dirty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F2222-BF4E-4D4F-B72E-814C6F137592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5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靜香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28" y="3709193"/>
            <a:ext cx="15589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小杉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0310">
            <a:off x="1098451" y="1093306"/>
            <a:ext cx="8255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gray">
          <a:xfrm rot="4704596">
            <a:off x="2411413" y="1773238"/>
            <a:ext cx="1871662" cy="1439862"/>
          </a:xfrm>
          <a:prstGeom prst="wedgeEllipseCallout">
            <a:avLst>
              <a:gd name="adj1" fmla="val -52120"/>
              <a:gd name="adj2" fmla="val 92296"/>
            </a:avLst>
          </a:prstGeom>
          <a:noFill/>
          <a:ln w="9525" algn="ctr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zh-TW" altLang="zh-TW" sz="2800" b="1">
              <a:latin typeface="Verdan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gray">
          <a:xfrm>
            <a:off x="3024188" y="1773238"/>
            <a:ext cx="611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2800" b="1">
                <a:solidFill>
                  <a:srgbClr val="000099"/>
                </a:solidFill>
                <a:latin typeface="Verdana" pitchFamily="34" charset="0"/>
                <a:ea typeface="標楷體" pitchFamily="65" charset="-120"/>
              </a:rPr>
              <a:t>我成績好</a:t>
            </a:r>
          </a:p>
        </p:txBody>
      </p:sp>
      <p:pic>
        <p:nvPicPr>
          <p:cNvPr id="4103" name="Picture 7" descr="小夫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276" y="1215403"/>
            <a:ext cx="1428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8"/>
          <p:cNvSpPr>
            <a:spLocks noChangeArrowheads="1"/>
          </p:cNvSpPr>
          <p:nvPr/>
        </p:nvSpPr>
        <p:spPr bwMode="gray">
          <a:xfrm rot="-6217064">
            <a:off x="4500563" y="1773238"/>
            <a:ext cx="1871662" cy="1439862"/>
          </a:xfrm>
          <a:prstGeom prst="wedgeEllipseCallout">
            <a:avLst>
              <a:gd name="adj1" fmla="val -5205"/>
              <a:gd name="adj2" fmla="val 97969"/>
            </a:avLst>
          </a:prstGeom>
          <a:noFill/>
          <a:ln w="9525" algn="ctr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zh-TW" altLang="zh-TW" sz="2800" b="1">
              <a:latin typeface="Verdana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gray">
          <a:xfrm>
            <a:off x="5076825" y="1773238"/>
            <a:ext cx="6111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2800" b="1">
                <a:solidFill>
                  <a:srgbClr val="000099"/>
                </a:solidFill>
                <a:latin typeface="Verdana" pitchFamily="34" charset="0"/>
                <a:ea typeface="標楷體" pitchFamily="65" charset="-120"/>
              </a:rPr>
              <a:t>自認聰明</a:t>
            </a:r>
          </a:p>
        </p:txBody>
      </p:sp>
      <p:pic>
        <p:nvPicPr>
          <p:cNvPr id="4106" name="Picture 10" descr="胖虎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59"/>
          <a:stretch>
            <a:fillRect/>
          </a:stretch>
        </p:blipFill>
        <p:spPr bwMode="auto">
          <a:xfrm>
            <a:off x="6356422" y="3779237"/>
            <a:ext cx="2041849" cy="225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AutoShape 11"/>
          <p:cNvSpPr>
            <a:spLocks noChangeArrowheads="1"/>
          </p:cNvSpPr>
          <p:nvPr/>
        </p:nvSpPr>
        <p:spPr bwMode="gray">
          <a:xfrm rot="3467696">
            <a:off x="2692275" y="3825986"/>
            <a:ext cx="1582890" cy="1663697"/>
          </a:xfrm>
          <a:prstGeom prst="wedgeEllipseCallout">
            <a:avLst>
              <a:gd name="adj1" fmla="val -65083"/>
              <a:gd name="adj2" fmla="val 63793"/>
            </a:avLst>
          </a:prstGeom>
          <a:noFill/>
          <a:ln w="9525" algn="ctr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zh-TW" altLang="zh-TW" sz="2800" b="1">
              <a:latin typeface="Verdana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gray">
          <a:xfrm>
            <a:off x="3132138" y="3933825"/>
            <a:ext cx="6111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2800" b="1">
                <a:solidFill>
                  <a:srgbClr val="000099"/>
                </a:solidFill>
                <a:latin typeface="Verdana" pitchFamily="34" charset="0"/>
                <a:ea typeface="標楷體" pitchFamily="65" charset="-120"/>
              </a:rPr>
              <a:t>我年紀小</a:t>
            </a: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gray">
          <a:xfrm rot="3942823">
            <a:off x="4446588" y="3940175"/>
            <a:ext cx="2166937" cy="1668463"/>
          </a:xfrm>
          <a:prstGeom prst="wedgeEllipseCallout">
            <a:avLst>
              <a:gd name="adj1" fmla="val 9009"/>
              <a:gd name="adj2" fmla="val -65935"/>
            </a:avLst>
          </a:prstGeom>
          <a:noFill/>
          <a:ln w="9525" algn="ctr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zh-TW" altLang="zh-TW" sz="2800" b="1">
              <a:latin typeface="Verdana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gray">
          <a:xfrm>
            <a:off x="5224463" y="3878263"/>
            <a:ext cx="6111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2800" b="1">
                <a:solidFill>
                  <a:srgbClr val="000099"/>
                </a:solidFill>
                <a:latin typeface="Verdana" pitchFamily="34" charset="0"/>
                <a:ea typeface="標楷體" pitchFamily="65" charset="-120"/>
              </a:rPr>
              <a:t>我不會上癮</a:t>
            </a: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 algn="ctr" eaLnBrk="1" hangingPunct="1"/>
            <a:r>
              <a:rPr lang="zh-TW" altLang="en-US" sz="4000" b="1" dirty="0" smtClean="0">
                <a:solidFill>
                  <a:srgbClr val="0000CC"/>
                </a:solidFill>
                <a:latin typeface="+mj-ea"/>
              </a:rPr>
              <a:t>毒品會找上誰</a:t>
            </a:r>
            <a:r>
              <a:rPr lang="en-US" altLang="zh-TW" sz="4000" b="1" dirty="0" smtClean="0">
                <a:solidFill>
                  <a:srgbClr val="0000CC"/>
                </a:solidFill>
                <a:latin typeface="+mj-ea"/>
              </a:rPr>
              <a:t>?</a:t>
            </a:r>
            <a:endParaRPr lang="zh-TW" altLang="en-US" sz="4000" b="1" dirty="0" smtClean="0">
              <a:solidFill>
                <a:srgbClr val="0000CC"/>
              </a:solidFill>
              <a:latin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0B97E-4B97-4948-A9F7-BD8A1ECF2D0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9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/>
      <p:bldP spid="4104" grpId="0" animBg="1"/>
      <p:bldP spid="4105" grpId="0"/>
      <p:bldP spid="4107" grpId="0" animBg="1"/>
      <p:bldP spid="4108" grpId="0"/>
      <p:bldP spid="4110" grpId="0" animBg="1"/>
      <p:bldP spid="4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標題 3"/>
          <p:cNvSpPr>
            <a:spLocks noGrp="1"/>
          </p:cNvSpPr>
          <p:nvPr>
            <p:ph type="title"/>
          </p:nvPr>
        </p:nvSpPr>
        <p:spPr>
          <a:xfrm>
            <a:off x="308361" y="188662"/>
            <a:ext cx="8229600" cy="1143000"/>
          </a:xfrm>
          <a:prstGeom prst="rect">
            <a:avLst/>
          </a:prstGeom>
        </p:spPr>
        <p:txBody>
          <a:bodyPr anchor="t"/>
          <a:lstStyle/>
          <a:p>
            <a:pPr algn="ctr" eaLnBrk="1" hangingPunct="1"/>
            <a:r>
              <a:rPr lang="zh-TW" altLang="en-US" sz="4000" b="1" dirty="0" smtClean="0">
                <a:solidFill>
                  <a:srgbClr val="0000CC"/>
                </a:solidFill>
                <a:latin typeface="+mj-ea"/>
              </a:rPr>
              <a:t>他們使用毒品的原因</a:t>
            </a:r>
            <a:r>
              <a:rPr lang="en-US" altLang="zh-TW" sz="4000" b="1" dirty="0" smtClean="0">
                <a:solidFill>
                  <a:srgbClr val="0000CC"/>
                </a:solidFill>
                <a:latin typeface="+mj-ea"/>
              </a:rPr>
              <a:t>?</a:t>
            </a:r>
            <a:endParaRPr lang="zh-TW" altLang="en-US" sz="4000" b="1" dirty="0" smtClean="0">
              <a:solidFill>
                <a:srgbClr val="0000CC"/>
              </a:solidFill>
              <a:latin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61937" y="1196752"/>
            <a:ext cx="8620125" cy="4885928"/>
            <a:chOff x="290513" y="981075"/>
            <a:chExt cx="8620125" cy="4885928"/>
          </a:xfrm>
        </p:grpSpPr>
        <p:sp>
          <p:nvSpPr>
            <p:cNvPr id="48131" name="雲朵形圖說文字 6"/>
            <p:cNvSpPr>
              <a:spLocks noChangeArrowheads="1"/>
            </p:cNvSpPr>
            <p:nvPr/>
          </p:nvSpPr>
          <p:spPr bwMode="auto">
            <a:xfrm>
              <a:off x="5362575" y="981075"/>
              <a:ext cx="1685925" cy="1285875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CCFFFF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kumimoji="1" lang="zh-TW" altLang="en-US" sz="3200" b="1">
                  <a:solidFill>
                    <a:srgbClr val="CC0000"/>
                  </a:solidFill>
                  <a:latin typeface="標楷體" pitchFamily="65" charset="-120"/>
                  <a:cs typeface="Arial" pitchFamily="34" charset="0"/>
                </a:rPr>
                <a:t>好奇</a:t>
              </a:r>
            </a:p>
          </p:txBody>
        </p:sp>
        <p:sp>
          <p:nvSpPr>
            <p:cNvPr id="48132" name="雲朵形圖說文字 7"/>
            <p:cNvSpPr>
              <a:spLocks noChangeArrowheads="1"/>
            </p:cNvSpPr>
            <p:nvPr/>
          </p:nvSpPr>
          <p:spPr bwMode="auto">
            <a:xfrm>
              <a:off x="1076325" y="1195388"/>
              <a:ext cx="2781300" cy="1285875"/>
            </a:xfrm>
            <a:prstGeom prst="cloudCallout">
              <a:avLst>
                <a:gd name="adj1" fmla="val 34907"/>
                <a:gd name="adj2" fmla="val 69875"/>
              </a:avLst>
            </a:prstGeom>
            <a:solidFill>
              <a:srgbClr val="CCFFFF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kumimoji="1" lang="zh-TW" altLang="en-US" sz="3200" b="1">
                  <a:solidFill>
                    <a:srgbClr val="CC0000"/>
                  </a:solidFill>
                  <a:latin typeface="標楷體" pitchFamily="65" charset="-120"/>
                  <a:cs typeface="Arial" pitchFamily="34" charset="0"/>
                </a:rPr>
                <a:t>尋求刺激</a:t>
              </a:r>
            </a:p>
          </p:txBody>
        </p:sp>
        <p:sp>
          <p:nvSpPr>
            <p:cNvPr id="48133" name="雲朵形圖說文字 8"/>
            <p:cNvSpPr>
              <a:spLocks noChangeArrowheads="1"/>
            </p:cNvSpPr>
            <p:nvPr/>
          </p:nvSpPr>
          <p:spPr bwMode="auto">
            <a:xfrm>
              <a:off x="290513" y="2838450"/>
              <a:ext cx="2781300" cy="1285875"/>
            </a:xfrm>
            <a:prstGeom prst="cloudCallout">
              <a:avLst>
                <a:gd name="adj1" fmla="val 34907"/>
                <a:gd name="adj2" fmla="val 69875"/>
              </a:avLst>
            </a:prstGeom>
            <a:solidFill>
              <a:srgbClr val="CCFFFF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kumimoji="1" lang="zh-TW" altLang="en-US" sz="3200" b="1">
                  <a:solidFill>
                    <a:srgbClr val="CC0000"/>
                  </a:solidFill>
                  <a:latin typeface="標楷體" pitchFamily="65" charset="-120"/>
                  <a:cs typeface="Arial" pitchFamily="34" charset="0"/>
                </a:rPr>
                <a:t>生活沉悶</a:t>
              </a:r>
            </a:p>
          </p:txBody>
        </p:sp>
        <p:sp>
          <p:nvSpPr>
            <p:cNvPr id="48134" name="雲朵形圖說文字 9"/>
            <p:cNvSpPr>
              <a:spLocks noChangeArrowheads="1"/>
            </p:cNvSpPr>
            <p:nvPr/>
          </p:nvSpPr>
          <p:spPr bwMode="auto">
            <a:xfrm>
              <a:off x="5791200" y="2481263"/>
              <a:ext cx="3119438" cy="1285875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CCFFFF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kumimoji="1" lang="zh-TW" altLang="en-US" sz="3200" b="1" dirty="0">
                  <a:solidFill>
                    <a:srgbClr val="CC0000"/>
                  </a:solidFill>
                  <a:latin typeface="標楷體" pitchFamily="65" charset="-120"/>
                  <a:cs typeface="Arial" pitchFamily="34" charset="0"/>
                </a:rPr>
                <a:t>家庭</a:t>
              </a:r>
            </a:p>
            <a:p>
              <a:pPr algn="ctr" eaLnBrk="1" hangingPunct="1"/>
              <a:r>
                <a:rPr kumimoji="1" lang="zh-TW" altLang="en-US" sz="3200" b="1" dirty="0">
                  <a:solidFill>
                    <a:srgbClr val="CC0000"/>
                  </a:solidFill>
                  <a:latin typeface="標楷體" pitchFamily="65" charset="-120"/>
                  <a:cs typeface="Arial" pitchFamily="34" charset="0"/>
                </a:rPr>
                <a:t>不和諧</a:t>
              </a:r>
            </a:p>
          </p:txBody>
        </p:sp>
        <p:sp>
          <p:nvSpPr>
            <p:cNvPr id="48135" name="雲朵形圖說文字 10"/>
            <p:cNvSpPr>
              <a:spLocks noChangeArrowheads="1"/>
            </p:cNvSpPr>
            <p:nvPr/>
          </p:nvSpPr>
          <p:spPr bwMode="auto">
            <a:xfrm>
              <a:off x="5862638" y="4267200"/>
              <a:ext cx="2865437" cy="137795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CCFFFF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kumimoji="1" lang="zh-TW" altLang="en-US" sz="3200" b="1" dirty="0">
                  <a:solidFill>
                    <a:srgbClr val="CC0000"/>
                  </a:solidFill>
                  <a:latin typeface="標楷體" pitchFamily="65" charset="-120"/>
                  <a:cs typeface="Arial" pitchFamily="34" charset="0"/>
                </a:rPr>
                <a:t>對毒品</a:t>
              </a:r>
            </a:p>
            <a:p>
              <a:pPr algn="ctr" eaLnBrk="1" hangingPunct="1"/>
              <a:r>
                <a:rPr kumimoji="1" lang="zh-TW" altLang="en-US" sz="3200" b="1" dirty="0">
                  <a:solidFill>
                    <a:srgbClr val="CC0000"/>
                  </a:solidFill>
                  <a:latin typeface="標楷體" pitchFamily="65" charset="-120"/>
                  <a:cs typeface="Arial" pitchFamily="34" charset="0"/>
                </a:rPr>
                <a:t>認識不清</a:t>
              </a:r>
            </a:p>
          </p:txBody>
        </p:sp>
        <p:sp>
          <p:nvSpPr>
            <p:cNvPr id="48136" name="雲朵形圖說文字 12"/>
            <p:cNvSpPr>
              <a:spLocks noChangeArrowheads="1"/>
            </p:cNvSpPr>
            <p:nvPr/>
          </p:nvSpPr>
          <p:spPr bwMode="auto">
            <a:xfrm>
              <a:off x="596795" y="4581128"/>
              <a:ext cx="2781300" cy="1285875"/>
            </a:xfrm>
            <a:prstGeom prst="cloudCallout">
              <a:avLst>
                <a:gd name="adj1" fmla="val 34907"/>
                <a:gd name="adj2" fmla="val 69875"/>
              </a:avLst>
            </a:prstGeom>
            <a:solidFill>
              <a:srgbClr val="CCFFFF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kumimoji="1" lang="zh-TW" altLang="en-US" sz="3200" b="1">
                  <a:solidFill>
                    <a:srgbClr val="CC0000"/>
                  </a:solidFill>
                  <a:latin typeface="標楷體" pitchFamily="65" charset="-120"/>
                  <a:cs typeface="Arial" pitchFamily="34" charset="0"/>
                </a:rPr>
                <a:t>害怕拒絕</a:t>
              </a: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1" y="2602818"/>
              <a:ext cx="2143184" cy="2986422"/>
            </a:xfrm>
            <a:prstGeom prst="rect">
              <a:avLst/>
            </a:prstGeom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0B97E-4B97-4948-A9F7-BD8A1ECF2D0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0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5797"/>
            <a:ext cx="9144000" cy="698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7" name="投影片編號版面配置區 5"/>
          <p:cNvSpPr txBox="1">
            <a:spLocks noGrp="1"/>
          </p:cNvSpPr>
          <p:nvPr/>
        </p:nvSpPr>
        <p:spPr bwMode="auto">
          <a:xfrm>
            <a:off x="6660232" y="635634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45AEDB0-462B-4D0C-B914-9E704C0D0274}" type="slidenum">
              <a:rPr altLang="en-US" sz="1600" b="1">
                <a:solidFill>
                  <a:prstClr val="black"/>
                </a:solidFill>
                <a:latin typeface="標楷體"/>
                <a:ea typeface="標楷體"/>
              </a:rPr>
              <a:pPr algn="r"/>
              <a:t>6</a:t>
            </a:fld>
            <a:endParaRPr lang="en-US" altLang="zh-TW" sz="1600" b="1" dirty="0">
              <a:solidFill>
                <a:prstClr val="black"/>
              </a:solidFill>
              <a:latin typeface="標楷體"/>
              <a:ea typeface="標楷體"/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693410"/>
            <a:ext cx="7886700" cy="843731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+mj-ea"/>
              </a:rPr>
              <a:t>二、毒品的</a:t>
            </a:r>
            <a:r>
              <a:rPr lang="zh-TW" altLang="en-US" sz="4000" b="1" dirty="0" smtClean="0">
                <a:solidFill>
                  <a:srgbClr val="002060"/>
                </a:solidFill>
                <a:latin typeface="+mj-ea"/>
              </a:rPr>
              <a:t>危害</a:t>
            </a:r>
            <a:endParaRPr kumimoji="1" lang="zh-TW" alt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26795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86700" cy="13255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爆炸 1 2"/>
          <p:cNvSpPr/>
          <p:nvPr/>
        </p:nvSpPr>
        <p:spPr>
          <a:xfrm>
            <a:off x="971600" y="923429"/>
            <a:ext cx="7056784" cy="5062762"/>
          </a:xfrm>
          <a:prstGeom prst="irregularSeal1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毒品為何</a:t>
            </a:r>
            <a:endParaRPr lang="en-US" altLang="zh-TW" sz="4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好可怕</a:t>
            </a:r>
            <a:r>
              <a:rPr lang="en-US" altLang="zh-TW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!?</a:t>
            </a:r>
            <a:endParaRPr lang="zh-TW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FB937-A260-4A68-B7E6-56735DA7157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989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1633516375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10" y="2723588"/>
            <a:ext cx="3628389" cy="329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0049" y="1192822"/>
            <a:ext cx="3841750" cy="1177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開始精神振奮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不久精神恍惚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7237413" y="4148137"/>
            <a:ext cx="1368425" cy="701675"/>
          </a:xfrm>
          <a:prstGeom prst="rect">
            <a:avLst/>
          </a:prstGeom>
          <a:solidFill>
            <a:srgbClr val="FF99CC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幻聽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16057" y="2681287"/>
            <a:ext cx="2160587" cy="8803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fontAlgn="base" hangingPunct="1">
              <a:lnSpc>
                <a:spcPct val="70000"/>
              </a:lnSpc>
              <a:spcAft>
                <a:spcPct val="0"/>
              </a:spcAft>
            </a:pPr>
            <a:r>
              <a:rPr altLang="en-US" sz="3600" b="1" dirty="0" smtClean="0">
                <a:solidFill>
                  <a:schemeClr val="tx1"/>
                </a:solidFill>
              </a:rPr>
              <a:t>徹夜失眠</a:t>
            </a:r>
          </a:p>
          <a:p>
            <a:pPr eaLnBrk="1" fontAlgn="base" hangingPunct="1">
              <a:lnSpc>
                <a:spcPct val="70000"/>
              </a:lnSpc>
              <a:spcAft>
                <a:spcPct val="0"/>
              </a:spcAft>
            </a:pPr>
            <a:r>
              <a:rPr altLang="en-US" sz="3600" b="1" dirty="0" smtClean="0">
                <a:solidFill>
                  <a:schemeClr val="tx1"/>
                </a:solidFill>
              </a:rPr>
              <a:t>眼眶發黑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247901" y="5202653"/>
            <a:ext cx="2159000" cy="641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altLang="en-US" sz="3600" b="1" dirty="0" smtClean="0">
                <a:solidFill>
                  <a:schemeClr val="tx1"/>
                </a:solidFill>
              </a:rPr>
              <a:t>食慾不振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300192" y="4437063"/>
            <a:ext cx="937221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4248846" y="2425026"/>
            <a:ext cx="107155" cy="465484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2411413" y="3401709"/>
            <a:ext cx="1152525" cy="36036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406901" y="5178642"/>
            <a:ext cx="1118432" cy="33859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7180" name="直線單箭頭接點 13"/>
          <p:cNvCxnSpPr>
            <a:cxnSpLocks noChangeShapeType="1"/>
          </p:cNvCxnSpPr>
          <p:nvPr/>
        </p:nvCxnSpPr>
        <p:spPr bwMode="auto">
          <a:xfrm flipV="1">
            <a:off x="5148064" y="2760828"/>
            <a:ext cx="2232421" cy="685144"/>
          </a:xfrm>
          <a:prstGeom prst="straightConnector1">
            <a:avLst/>
          </a:prstGeom>
          <a:noFill/>
          <a:ln w="38100" algn="ctr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323862" y="1977585"/>
            <a:ext cx="136842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幻覺</a:t>
            </a:r>
            <a:endParaRPr lang="en-US" altLang="en-US" sz="4000" b="1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eaLnBrk="1" fontAlgn="base" hangingPunct="1">
              <a:spcAft>
                <a:spcPct val="0"/>
              </a:spcAft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</a:rPr>
              <a:t>妄想</a:t>
            </a:r>
            <a:endParaRPr altLang="en-US" sz="4000" b="1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237413" y="5343552"/>
            <a:ext cx="1368425" cy="707886"/>
          </a:xfrm>
          <a:prstGeom prst="rect">
            <a:avLst/>
          </a:prstGeom>
          <a:solidFill>
            <a:srgbClr val="FF99CC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口吃</a:t>
            </a:r>
            <a:endParaRPr altLang="en-US" sz="4000" b="1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5148064" y="5202653"/>
            <a:ext cx="2160786" cy="53060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14000" y="236084"/>
            <a:ext cx="8525103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b="1" kern="0" dirty="0">
                <a:solidFill>
                  <a:srgbClr val="C00000"/>
                </a:solidFill>
                <a:latin typeface="標楷體" pitchFamily="65" charset="-120"/>
              </a:rPr>
              <a:t>生理上的改變</a:t>
            </a:r>
            <a:endParaRPr lang="en-US" altLang="zh-TW" b="1" kern="0" dirty="0">
              <a:solidFill>
                <a:srgbClr val="C00000"/>
              </a:solidFill>
              <a:latin typeface="標楷體" pitchFamily="65" charset="-120"/>
            </a:endParaRPr>
          </a:p>
          <a:p>
            <a:pPr eaLnBrk="1" hangingPunct="1">
              <a:defRPr/>
            </a:pPr>
            <a:endParaRPr lang="zh-TW" altLang="en-US" b="1" kern="0" dirty="0">
              <a:solidFill>
                <a:srgbClr val="C00000"/>
              </a:solidFill>
              <a:latin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FB937-A260-4A68-B7E6-56735DA71570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12766" y="3774607"/>
            <a:ext cx="223306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呼吸抑制</a:t>
            </a:r>
            <a:endParaRPr altLang="en-US" sz="4000" b="1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cxnSp>
        <p:nvCxnSpPr>
          <p:cNvPr id="19" name="直線單箭頭接點 13"/>
          <p:cNvCxnSpPr>
            <a:cxnSpLocks noChangeShapeType="1"/>
          </p:cNvCxnSpPr>
          <p:nvPr/>
        </p:nvCxnSpPr>
        <p:spPr bwMode="auto">
          <a:xfrm flipH="1" flipV="1">
            <a:off x="2406901" y="4210538"/>
            <a:ext cx="1320184" cy="316709"/>
          </a:xfrm>
          <a:prstGeom prst="straightConnector1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214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5" grpId="0" animBg="1"/>
      <p:bldP spid="122886" grpId="0" animBg="1"/>
      <p:bldP spid="7175" grpId="0" animBg="1"/>
      <p:bldP spid="7177" grpId="0" animBg="1"/>
      <p:bldP spid="7178" grpId="0" animBg="1"/>
      <p:bldP spid="17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F2222-BF4E-4D4F-B72E-814C6F137592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91904" y="3136404"/>
            <a:ext cx="232009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fontAlgn="base">
              <a:spcBef>
                <a:spcPct val="50000"/>
              </a:spcBef>
              <a:spcAft>
                <a:spcPct val="0"/>
              </a:spcAft>
              <a:defRPr kumimoji="1" sz="40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膀胱萎縮</a:t>
            </a:r>
            <a:endParaRPr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93" y="1285875"/>
            <a:ext cx="4585844" cy="4966063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50268" y="220574"/>
            <a:ext cx="8445872" cy="6331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b="1" kern="0" dirty="0">
                <a:solidFill>
                  <a:srgbClr val="C00000"/>
                </a:solidFill>
                <a:latin typeface="標楷體" pitchFamily="65" charset="-120"/>
              </a:rPr>
              <a:t>器官</a:t>
            </a:r>
            <a:r>
              <a:rPr lang="zh-TW" altLang="en-US" b="1" kern="0" dirty="0" smtClean="0">
                <a:solidFill>
                  <a:srgbClr val="C00000"/>
                </a:solidFill>
                <a:latin typeface="標楷體" pitchFamily="65" charset="-120"/>
              </a:rPr>
              <a:t>上的病</a:t>
            </a:r>
            <a:r>
              <a:rPr lang="zh-TW" altLang="en-US" b="1" kern="0" dirty="0">
                <a:solidFill>
                  <a:srgbClr val="C00000"/>
                </a:solidFill>
                <a:latin typeface="標楷體" pitchFamily="65" charset="-120"/>
              </a:rPr>
              <a:t>變</a:t>
            </a:r>
            <a:endParaRPr lang="en-US" altLang="zh-TW" b="1" kern="0" dirty="0" smtClean="0">
              <a:solidFill>
                <a:srgbClr val="C00000"/>
              </a:solidFill>
              <a:latin typeface="標楷體" pitchFamily="65" charset="-120"/>
            </a:endParaRPr>
          </a:p>
          <a:p>
            <a:pPr algn="l" eaLnBrk="1" hangingPunct="1">
              <a:defRPr/>
            </a:pPr>
            <a:endParaRPr lang="zh-TW" altLang="en-US" sz="4000" b="1" kern="0" dirty="0">
              <a:solidFill>
                <a:srgbClr val="C00000"/>
              </a:solidFill>
              <a:latin typeface="標楷體" pitchFamily="65" charset="-12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6312192" y="2428518"/>
            <a:ext cx="274552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心血管毒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</a:rPr>
              <a:t>害</a:t>
            </a:r>
            <a:endParaRPr altLang="en-US" sz="4000" b="1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8769" y="4943025"/>
            <a:ext cx="283708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fontAlgn="base">
              <a:spcBef>
                <a:spcPct val="50000"/>
              </a:spcBef>
              <a:spcAft>
                <a:spcPct val="0"/>
              </a:spcAft>
              <a:defRPr kumimoji="1" sz="40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性功能障礙</a:t>
            </a:r>
            <a:endParaRPr altLang="en-US" dirty="0">
              <a:solidFill>
                <a:schemeClr val="tx1"/>
              </a:solidFill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573204" y="1580895"/>
            <a:ext cx="1366948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28742" y="4532738"/>
            <a:ext cx="187359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愛滋病</a:t>
            </a:r>
            <a:endParaRPr altLang="en-US" sz="4000" b="1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947515" y="1281971"/>
            <a:ext cx="2754825" cy="63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腦神經</a:t>
            </a:r>
            <a:r>
              <a:rPr lang="zh-TW" altLang="en-US" sz="3600" b="1" dirty="0">
                <a:solidFill>
                  <a:schemeClr val="tx1"/>
                </a:solidFill>
                <a:ea typeface="標楷體" panose="03000509000000000000" pitchFamily="65" charset="-120"/>
              </a:rPr>
              <a:t>損傷</a:t>
            </a:r>
            <a:endParaRPr lang="zh-TW" altLang="en-US" sz="36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2435693" y="3573016"/>
            <a:ext cx="1831266" cy="5048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855858" y="4357180"/>
            <a:ext cx="1391135" cy="80001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731225" y="2852935"/>
            <a:ext cx="1580967" cy="33091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5456426" y="4476476"/>
            <a:ext cx="1372315" cy="27443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Tx/>
              <a:buChar char="•"/>
            </a:pPr>
            <a:endParaRPr kumimoji="1" altLang="en-US" sz="5400" smtClean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59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  <p:bldP spid="122884" grpId="0" animBg="1"/>
      <p:bldP spid="122886" grpId="0" animBg="1"/>
      <p:bldP spid="14" grpId="0" animBg="1"/>
      <p:bldP spid="7177" grpId="0" animBg="1"/>
      <p:bldP spid="7178" grpId="0" animBg="1"/>
      <p:bldP spid="7175" grpId="0" animBg="1"/>
      <p:bldP spid="15" grpId="0" animBg="1"/>
    </p:bldLst>
  </p:timing>
</p:sld>
</file>

<file path=ppt/theme/theme1.xml><?xml version="1.0" encoding="utf-8"?>
<a:theme xmlns:a="http://schemas.openxmlformats.org/drawingml/2006/main" name="1_TS1016745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預設簡報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 w="57150">
          <a:solidFill>
            <a:srgbClr val="FFFFCC"/>
          </a:solidFill>
        </a:ln>
      </a:spPr>
      <a:bodyPr anchor="ctr"/>
      <a:lstStyle>
        <a:defPPr algn="ctr" defTabSz="800100">
          <a:lnSpc>
            <a:spcPct val="90000"/>
          </a:lnSpc>
          <a:spcAft>
            <a:spcPct val="35000"/>
          </a:spcAft>
          <a:defRPr sz="28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 w="57150">
          <a:solidFill>
            <a:srgbClr val="FFFFCC"/>
          </a:solidFill>
        </a:ln>
      </a:spPr>
      <a:bodyPr anchor="ctr"/>
      <a:lstStyle>
        <a:defPPr algn="ctr" defTabSz="800100">
          <a:lnSpc>
            <a:spcPct val="90000"/>
          </a:lnSpc>
          <a:spcAft>
            <a:spcPct val="35000"/>
          </a:spcAft>
          <a:defRPr sz="28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預設簡報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675CFA-5D0F-486A-8429-AA6DD20EFC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TS101674556</Template>
  <TotalTime>0</TotalTime>
  <Words>1189</Words>
  <Application>Microsoft Office PowerPoint</Application>
  <PresentationFormat>如螢幕大小 (4:3)</PresentationFormat>
  <Paragraphs>255</Paragraphs>
  <Slides>32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32</vt:i4>
      </vt:variant>
    </vt:vector>
  </HeadingPairs>
  <TitlesOfParts>
    <vt:vector size="50" baseType="lpstr">
      <vt:lpstr>Malgun Gothic</vt:lpstr>
      <vt:lpstr>Microsoft YaHei UI</vt:lpstr>
      <vt:lpstr>微軟正黑體</vt:lpstr>
      <vt:lpstr>新細明體</vt:lpstr>
      <vt:lpstr>標楷體</vt:lpstr>
      <vt:lpstr>Arial</vt:lpstr>
      <vt:lpstr>Calibri</vt:lpstr>
      <vt:lpstr>Courier New</vt:lpstr>
      <vt:lpstr>Georgia</vt:lpstr>
      <vt:lpstr>Times New Roman</vt:lpstr>
      <vt:lpstr>Verdana</vt:lpstr>
      <vt:lpstr>Wingdings</vt:lpstr>
      <vt:lpstr>Wingdings 2</vt:lpstr>
      <vt:lpstr>1_TS101674556</vt:lpstr>
      <vt:lpstr>自訂設計</vt:lpstr>
      <vt:lpstr>2_預設簡報設計</vt:lpstr>
      <vt:lpstr>3_預設簡報設計</vt:lpstr>
      <vt:lpstr>預設簡報設計</vt:lpstr>
      <vt:lpstr>PowerPoint 簡報</vt:lpstr>
      <vt:lpstr>校園反毒聯盟要告訴你的事</vt:lpstr>
      <vt:lpstr>一、誰會用毒品呢? 使用原因?</vt:lpstr>
      <vt:lpstr>毒品會找上誰?</vt:lpstr>
      <vt:lpstr>他們使用毒品的原因?</vt:lpstr>
      <vt:lpstr>二、毒品的危害</vt:lpstr>
      <vt:lpstr>PowerPoint 簡報</vt:lpstr>
      <vt:lpstr>PowerPoint 簡報</vt:lpstr>
      <vt:lpstr>PowerPoint 簡報</vt:lpstr>
      <vt:lpstr>PowerPoint 簡報</vt:lpstr>
      <vt:lpstr>三、毒品介紹小檔案</vt:lpstr>
      <vt:lpstr>新興毒品大變身-悄悄潛入生活中……</vt:lpstr>
      <vt:lpstr>新興毒品大變身-悄悄潛入生活中……</vt:lpstr>
      <vt:lpstr>   K他命小檔案</vt:lpstr>
      <vt:lpstr>PowerPoint 簡報</vt:lpstr>
      <vt:lpstr>PowerPoint 簡報</vt:lpstr>
      <vt:lpstr>PowerPoint 簡報</vt:lpstr>
      <vt:lpstr>四、防毒練功七法</vt:lpstr>
      <vt:lpstr>PowerPoint 簡報</vt:lpstr>
      <vt:lpstr>PowerPoint 簡報</vt:lpstr>
      <vt:lpstr>夜   店 </vt:lpstr>
      <vt:lpstr>PowerPoint 簡報</vt:lpstr>
      <vt:lpstr>PowerPoint 簡報</vt:lpstr>
      <vt:lpstr>PowerPoint 簡報</vt:lpstr>
      <vt:lpstr>PowerPoint 簡報</vt:lpstr>
      <vt:lpstr>PowerPoint 簡報</vt:lpstr>
      <vt:lpstr>臺中市毒品危害防制中心將提供完整毒品諮詢與戒癮服務……</vt:lpstr>
      <vt:lpstr>臺中市毒品危害防制中心 提供下列服務……</vt:lpstr>
      <vt:lpstr> 別讓好奇、友誼 成為毒害的藉口  </vt:lpstr>
      <vt:lpstr>PowerPoint 簡報</vt:lpstr>
      <vt:lpstr>Q&amp;A小測試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2013-06-06T02:22:58Z</dcterms:created>
  <dcterms:modified xsi:type="dcterms:W3CDTF">2016-09-20T05:36:05Z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TC101674556</vt:lpwstr>
  </property>
</Properties>
</file>